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94.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95.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8.xml" ContentType="application/vnd.openxmlformats-officedocument.presentationml.slide+xml"/>
  <Override PartName="/ppt/slides/slide18.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310" r:id="rId12"/>
    <p:sldId id="311" r:id="rId13"/>
    <p:sldId id="312" r:id="rId14"/>
    <p:sldId id="313" r:id="rId15"/>
    <p:sldId id="314" r:id="rId16"/>
    <p:sldId id="315" r:id="rId17"/>
    <p:sldId id="302" r:id="rId18"/>
    <p:sldId id="303" r:id="rId19"/>
    <p:sldId id="304" r:id="rId20"/>
    <p:sldId id="305" r:id="rId21"/>
    <p:sldId id="306" r:id="rId22"/>
    <p:sldId id="307" r:id="rId23"/>
    <p:sldId id="308" r:id="rId24"/>
    <p:sldId id="309" r:id="rId25"/>
    <p:sldId id="316" r:id="rId26"/>
    <p:sldId id="317" r:id="rId27"/>
    <p:sldId id="266" r:id="rId28"/>
    <p:sldId id="281" r:id="rId29"/>
    <p:sldId id="282" r:id="rId30"/>
    <p:sldId id="283" r:id="rId31"/>
    <p:sldId id="284" r:id="rId32"/>
    <p:sldId id="286" r:id="rId33"/>
    <p:sldId id="287" r:id="rId34"/>
    <p:sldId id="288" r:id="rId35"/>
    <p:sldId id="318" r:id="rId36"/>
    <p:sldId id="290" r:id="rId37"/>
    <p:sldId id="292" r:id="rId38"/>
    <p:sldId id="293" r:id="rId39"/>
    <p:sldId id="294" r:id="rId40"/>
    <p:sldId id="295" r:id="rId41"/>
    <p:sldId id="296" r:id="rId42"/>
    <p:sldId id="297" r:id="rId43"/>
    <p:sldId id="298" r:id="rId44"/>
    <p:sldId id="299"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76" r:id="rId63"/>
    <p:sldId id="336" r:id="rId64"/>
    <p:sldId id="337" r:id="rId65"/>
    <p:sldId id="338" r:id="rId66"/>
    <p:sldId id="340" r:id="rId67"/>
    <p:sldId id="341" r:id="rId68"/>
    <p:sldId id="342" r:id="rId69"/>
    <p:sldId id="343" r:id="rId70"/>
    <p:sldId id="344" r:id="rId71"/>
    <p:sldId id="345" r:id="rId72"/>
    <p:sldId id="346" r:id="rId73"/>
    <p:sldId id="347" r:id="rId74"/>
    <p:sldId id="348" r:id="rId75"/>
    <p:sldId id="349" r:id="rId76"/>
    <p:sldId id="350" r:id="rId77"/>
    <p:sldId id="351" r:id="rId78"/>
    <p:sldId id="352" r:id="rId79"/>
    <p:sldId id="353" r:id="rId80"/>
    <p:sldId id="354"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67" r:id="rId94"/>
    <p:sldId id="368" r:id="rId95"/>
    <p:sldId id="369" r:id="rId96"/>
    <p:sldId id="370" r:id="rId97"/>
    <p:sldId id="371" r:id="rId98"/>
    <p:sldId id="372" r:id="rId99"/>
    <p:sldId id="373" r:id="rId100"/>
    <p:sldId id="374" r:id="rId101"/>
    <p:sldId id="375"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4141CF"/>
    <a:srgbClr val="C46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openxmlformats.org/officeDocument/2006/relationships/customXml" Target="../customXml/item2.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ustomXml" Target="../customXml/item3.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FBDC36B-C8A4-412B-BD20-1EF01E1C7D99}"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7A893D-B5AB-4765-9DD3-CDE51B2D352A}" type="slidenum">
              <a:rPr lang="en-US" smtClean="0"/>
              <a:t>‹#›</a:t>
            </a:fld>
            <a:endParaRPr lang="en-US"/>
          </a:p>
        </p:txBody>
      </p:sp>
    </p:spTree>
    <p:extLst>
      <p:ext uri="{BB962C8B-B14F-4D97-AF65-F5344CB8AC3E}">
        <p14:creationId xmlns:p14="http://schemas.microsoft.com/office/powerpoint/2010/main" val="692395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DC36B-C8A4-412B-BD20-1EF01E1C7D99}"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7A893D-B5AB-4765-9DD3-CDE51B2D352A}" type="slidenum">
              <a:rPr lang="en-US" smtClean="0"/>
              <a:t>‹#›</a:t>
            </a:fld>
            <a:endParaRPr lang="en-US"/>
          </a:p>
        </p:txBody>
      </p:sp>
    </p:spTree>
    <p:extLst>
      <p:ext uri="{BB962C8B-B14F-4D97-AF65-F5344CB8AC3E}">
        <p14:creationId xmlns:p14="http://schemas.microsoft.com/office/powerpoint/2010/main" val="3316233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DC36B-C8A4-412B-BD20-1EF01E1C7D99}"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7A893D-B5AB-4765-9DD3-CDE51B2D352A}" type="slidenum">
              <a:rPr lang="en-US" smtClean="0"/>
              <a:t>‹#›</a:t>
            </a:fld>
            <a:endParaRPr lang="en-US"/>
          </a:p>
        </p:txBody>
      </p:sp>
    </p:spTree>
    <p:extLst>
      <p:ext uri="{BB962C8B-B14F-4D97-AF65-F5344CB8AC3E}">
        <p14:creationId xmlns:p14="http://schemas.microsoft.com/office/powerpoint/2010/main" val="131555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DC36B-C8A4-412B-BD20-1EF01E1C7D99}"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7A893D-B5AB-4765-9DD3-CDE51B2D352A}" type="slidenum">
              <a:rPr lang="en-US" smtClean="0"/>
              <a:t>‹#›</a:t>
            </a:fld>
            <a:endParaRPr lang="en-US"/>
          </a:p>
        </p:txBody>
      </p:sp>
    </p:spTree>
    <p:extLst>
      <p:ext uri="{BB962C8B-B14F-4D97-AF65-F5344CB8AC3E}">
        <p14:creationId xmlns:p14="http://schemas.microsoft.com/office/powerpoint/2010/main" val="837132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BDC36B-C8A4-412B-BD20-1EF01E1C7D99}"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7A893D-B5AB-4765-9DD3-CDE51B2D352A}" type="slidenum">
              <a:rPr lang="en-US" smtClean="0"/>
              <a:t>‹#›</a:t>
            </a:fld>
            <a:endParaRPr lang="en-US"/>
          </a:p>
        </p:txBody>
      </p:sp>
    </p:spTree>
    <p:extLst>
      <p:ext uri="{BB962C8B-B14F-4D97-AF65-F5344CB8AC3E}">
        <p14:creationId xmlns:p14="http://schemas.microsoft.com/office/powerpoint/2010/main" val="3181802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BDC36B-C8A4-412B-BD20-1EF01E1C7D99}"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7A893D-B5AB-4765-9DD3-CDE51B2D352A}" type="slidenum">
              <a:rPr lang="en-US" smtClean="0"/>
              <a:t>‹#›</a:t>
            </a:fld>
            <a:endParaRPr lang="en-US"/>
          </a:p>
        </p:txBody>
      </p:sp>
    </p:spTree>
    <p:extLst>
      <p:ext uri="{BB962C8B-B14F-4D97-AF65-F5344CB8AC3E}">
        <p14:creationId xmlns:p14="http://schemas.microsoft.com/office/powerpoint/2010/main" val="3176399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BDC36B-C8A4-412B-BD20-1EF01E1C7D99}" type="datetimeFigureOut">
              <a:rPr lang="en-US" smtClean="0"/>
              <a:t>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7A893D-B5AB-4765-9DD3-CDE51B2D352A}" type="slidenum">
              <a:rPr lang="en-US" smtClean="0"/>
              <a:t>‹#›</a:t>
            </a:fld>
            <a:endParaRPr lang="en-US"/>
          </a:p>
        </p:txBody>
      </p:sp>
    </p:spTree>
    <p:extLst>
      <p:ext uri="{BB962C8B-B14F-4D97-AF65-F5344CB8AC3E}">
        <p14:creationId xmlns:p14="http://schemas.microsoft.com/office/powerpoint/2010/main" val="245551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BDC36B-C8A4-412B-BD20-1EF01E1C7D99}" type="datetimeFigureOut">
              <a:rPr lang="en-US" smtClean="0"/>
              <a:t>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7A893D-B5AB-4765-9DD3-CDE51B2D352A}" type="slidenum">
              <a:rPr lang="en-US" smtClean="0"/>
              <a:t>‹#›</a:t>
            </a:fld>
            <a:endParaRPr lang="en-US"/>
          </a:p>
        </p:txBody>
      </p:sp>
    </p:spTree>
    <p:extLst>
      <p:ext uri="{BB962C8B-B14F-4D97-AF65-F5344CB8AC3E}">
        <p14:creationId xmlns:p14="http://schemas.microsoft.com/office/powerpoint/2010/main" val="667022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BDC36B-C8A4-412B-BD20-1EF01E1C7D99}" type="datetimeFigureOut">
              <a:rPr lang="en-US" smtClean="0"/>
              <a:t>2/10/2020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7A893D-B5AB-4765-9DD3-CDE51B2D352A}" type="slidenum">
              <a:rPr lang="en-US" smtClean="0"/>
              <a:t>‹#›</a:t>
            </a:fld>
            <a:endParaRPr lang="en-US"/>
          </a:p>
        </p:txBody>
      </p:sp>
    </p:spTree>
    <p:extLst>
      <p:ext uri="{BB962C8B-B14F-4D97-AF65-F5344CB8AC3E}">
        <p14:creationId xmlns:p14="http://schemas.microsoft.com/office/powerpoint/2010/main" val="1390874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BDC36B-C8A4-412B-BD20-1EF01E1C7D99}"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7A893D-B5AB-4765-9DD3-CDE51B2D352A}" type="slidenum">
              <a:rPr lang="en-US" smtClean="0"/>
              <a:t>‹#›</a:t>
            </a:fld>
            <a:endParaRPr lang="en-US"/>
          </a:p>
        </p:txBody>
      </p:sp>
    </p:spTree>
    <p:extLst>
      <p:ext uri="{BB962C8B-B14F-4D97-AF65-F5344CB8AC3E}">
        <p14:creationId xmlns:p14="http://schemas.microsoft.com/office/powerpoint/2010/main" val="3150177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BDC36B-C8A4-412B-BD20-1EF01E1C7D99}"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7A893D-B5AB-4765-9DD3-CDE51B2D352A}" type="slidenum">
              <a:rPr lang="en-US" smtClean="0"/>
              <a:t>‹#›</a:t>
            </a:fld>
            <a:endParaRPr lang="en-US"/>
          </a:p>
        </p:txBody>
      </p:sp>
    </p:spTree>
    <p:extLst>
      <p:ext uri="{BB962C8B-B14F-4D97-AF65-F5344CB8AC3E}">
        <p14:creationId xmlns:p14="http://schemas.microsoft.com/office/powerpoint/2010/main" val="3056481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DC36B-C8A4-412B-BD20-1EF01E1C7D99}" type="datetimeFigureOut">
              <a:rPr lang="en-US" smtClean="0"/>
              <a:t>2/10/2020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A893D-B5AB-4765-9DD3-CDE51B2D352A}" type="slidenum">
              <a:rPr lang="en-US" smtClean="0"/>
              <a:t>‹#›</a:t>
            </a:fld>
            <a:endParaRPr lang="en-US"/>
          </a:p>
        </p:txBody>
      </p:sp>
    </p:spTree>
    <p:extLst>
      <p:ext uri="{BB962C8B-B14F-4D97-AF65-F5344CB8AC3E}">
        <p14:creationId xmlns:p14="http://schemas.microsoft.com/office/powerpoint/2010/main" val="3340053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4736" y="349513"/>
            <a:ext cx="10213145" cy="5493812"/>
          </a:xfrm>
          <a:prstGeom prst="rect">
            <a:avLst/>
          </a:prstGeom>
          <a:noFill/>
        </p:spPr>
        <p:txBody>
          <a:bodyPr wrap="square" rtlCol="0">
            <a:spAutoFit/>
          </a:bodyPr>
          <a:lstStyle/>
          <a:p>
            <a:pPr algn="ctr">
              <a:lnSpc>
                <a:spcPct val="120000"/>
              </a:lnSpc>
            </a:pP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MACHINE LEARNING – UNIT – 03: SUPERVISED LEARNING</a:t>
            </a:r>
          </a:p>
          <a:p>
            <a:pPr algn="ctr">
              <a:lnSpc>
                <a:spcPct val="120000"/>
              </a:lnSpc>
            </a:pPr>
            <a:endPar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algn="ctr">
              <a:lnSpc>
                <a:spcPct val="120000"/>
              </a:lnSpc>
            </a:pPr>
            <a:endParaRPr lang="en-US"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Supervised learning setup </a:t>
            </a:r>
          </a:p>
          <a:p>
            <a:pPr marL="1200150" lvl="2" indent="-285750" algn="just">
              <a:lnSpc>
                <a:spcPct val="150000"/>
              </a:lnSpc>
              <a:buFont typeface="Wingdings" panose="05000000000000000000" pitchFamily="2" charset="2"/>
              <a:buChar char="v"/>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LMS</a:t>
            </a:r>
          </a:p>
          <a:p>
            <a:pPr lvl="2" algn="just">
              <a:lnSpc>
                <a:spcPct val="150000"/>
              </a:lnSpc>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Logistic regression</a:t>
            </a:r>
          </a:p>
          <a:p>
            <a:pPr marL="1200150" lvl="2" indent="-285750" algn="just">
              <a:lnSpc>
                <a:spcPct val="150000"/>
              </a:lnSpc>
              <a:buFont typeface="Wingdings" panose="05000000000000000000" pitchFamily="2" charset="2"/>
              <a:buChar char="v"/>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Perceptron </a:t>
            </a:r>
          </a:p>
          <a:p>
            <a:pPr marL="1200150" lvl="2" indent="-285750" algn="just">
              <a:lnSpc>
                <a:spcPct val="150000"/>
              </a:lnSpc>
              <a:buFont typeface="Wingdings" panose="05000000000000000000" pitchFamily="2" charset="2"/>
              <a:buChar char="v"/>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Exponential family </a:t>
            </a:r>
          </a:p>
        </p:txBody>
      </p:sp>
    </p:spTree>
    <p:extLst>
      <p:ext uri="{BB962C8B-B14F-4D97-AF65-F5344CB8AC3E}">
        <p14:creationId xmlns:p14="http://schemas.microsoft.com/office/powerpoint/2010/main" val="19438621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672" y="4689693"/>
            <a:ext cx="10213145" cy="369332"/>
          </a:xfrm>
          <a:prstGeom prst="rect">
            <a:avLst/>
          </a:prstGeom>
          <a:noFill/>
        </p:spPr>
        <p:txBody>
          <a:bodyPr wrap="square" rtlCol="0">
            <a:spAutoFit/>
          </a:bodyPr>
          <a:lstStyle/>
          <a:p>
            <a:pPr algn="ctr"/>
            <a:r>
              <a:rPr lang="en-US" b="1"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Figure: The data processing pipeline</a:t>
            </a:r>
          </a:p>
        </p:txBody>
      </p:sp>
      <p:pic>
        <p:nvPicPr>
          <p:cNvPr id="2" name="Picture 1"/>
          <p:cNvPicPr>
            <a:picLocks noChangeAspect="1"/>
          </p:cNvPicPr>
          <p:nvPr/>
        </p:nvPicPr>
        <p:blipFill>
          <a:blip r:embed="rId2"/>
          <a:stretch>
            <a:fillRect/>
          </a:stretch>
        </p:blipFill>
        <p:spPr>
          <a:xfrm>
            <a:off x="97468" y="927613"/>
            <a:ext cx="11999851" cy="3502719"/>
          </a:xfrm>
          <a:prstGeom prst="rect">
            <a:avLst/>
          </a:prstGeom>
        </p:spPr>
      </p:pic>
    </p:spTree>
    <p:extLst>
      <p:ext uri="{BB962C8B-B14F-4D97-AF65-F5344CB8AC3E}">
        <p14:creationId xmlns:p14="http://schemas.microsoft.com/office/powerpoint/2010/main" val="31126467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94338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906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978" y="478302"/>
            <a:ext cx="11323306" cy="5078313"/>
          </a:xfrm>
          <a:prstGeom prst="rect">
            <a:avLst/>
          </a:prstGeom>
          <a:noFill/>
        </p:spPr>
        <p:txBody>
          <a:bodyPr wrap="square" rtlCol="0">
            <a:spAutoFit/>
          </a:bodyPr>
          <a:lstStyle/>
          <a:p>
            <a:pPr algn="just">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Data Mining Definition from Gartner group:</a:t>
            </a:r>
          </a:p>
          <a:p>
            <a:pPr algn="just">
              <a:lnSpc>
                <a:spcPct val="150000"/>
              </a:lnSpc>
            </a:pPr>
            <a:r>
              <a:rPr lang="en-US" b="1" dirty="0">
                <a:solidFill>
                  <a:srgbClr val="4141CF"/>
                </a:solidFill>
                <a:latin typeface="Verdana" panose="020B0604030504040204" pitchFamily="34" charset="0"/>
                <a:ea typeface="Verdana" panose="020B0604030504040204" pitchFamily="34" charset="0"/>
                <a:cs typeface="Verdana" panose="020B0604030504040204" pitchFamily="34" charset="0"/>
              </a:rPr>
              <a:t>                       “The process of discovering meaningful new correlations, patterns and trends by sifting through large amounts of data stored in repositories, using pattern recognition technologies as well as statistical and mathematical techniques.”</a:t>
            </a:r>
          </a:p>
          <a:p>
            <a:pPr algn="just">
              <a:lnSpc>
                <a:spcPct val="150000"/>
              </a:lnSpc>
            </a:pPr>
            <a:endParaRPr lang="en-US"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Data mining techniques are facing with lots of difficulties.</a:t>
            </a:r>
          </a:p>
          <a:p>
            <a:pPr algn="just">
              <a:lnSpc>
                <a:spcPct val="150000"/>
              </a:lnSpc>
            </a:pPr>
            <a:endParaRPr lang="en-US"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These difficulties could be classified in the following parts: </a:t>
            </a:r>
          </a:p>
          <a:p>
            <a:pPr marL="1714500" lvl="3" indent="-342900" algn="just">
              <a:lnSpc>
                <a:spcPct val="150000"/>
              </a:lnSpc>
              <a:buAutoNum type="arabicParenBoth"/>
            </a:pPr>
            <a:r>
              <a:rPr lang="en-US" b="1" i="1" dirty="0">
                <a:solidFill>
                  <a:srgbClr val="FF0000"/>
                </a:solidFill>
                <a:latin typeface="Verdana" panose="020B0604030504040204" pitchFamily="34" charset="0"/>
                <a:ea typeface="Verdana" panose="020B0604030504040204" pitchFamily="34" charset="0"/>
                <a:cs typeface="Verdana" panose="020B0604030504040204" pitchFamily="34" charset="0"/>
              </a:rPr>
              <a:t> Pre-processing of the data in the wild. </a:t>
            </a:r>
          </a:p>
          <a:p>
            <a:pPr marL="1714500" lvl="3" indent="-342900" algn="just">
              <a:lnSpc>
                <a:spcPct val="150000"/>
              </a:lnSpc>
              <a:buAutoNum type="arabicParenBoth"/>
            </a:pPr>
            <a:r>
              <a:rPr lang="en-US" b="1" i="1" dirty="0">
                <a:solidFill>
                  <a:srgbClr val="FF0000"/>
                </a:solidFill>
                <a:latin typeface="Verdana" panose="020B0604030504040204" pitchFamily="34" charset="0"/>
                <a:ea typeface="Verdana" panose="020B0604030504040204" pitchFamily="34" charset="0"/>
                <a:cs typeface="Verdana" panose="020B0604030504040204" pitchFamily="34" charset="0"/>
              </a:rPr>
              <a:t> Choice of proper data classification algorithm. </a:t>
            </a:r>
          </a:p>
          <a:p>
            <a:pPr marL="1714500" lvl="3" indent="-342900" algn="just">
              <a:lnSpc>
                <a:spcPct val="150000"/>
              </a:lnSpc>
              <a:buAutoNum type="arabicParenBoth"/>
            </a:pPr>
            <a:r>
              <a:rPr lang="en-US" b="1" i="1" dirty="0">
                <a:solidFill>
                  <a:srgbClr val="FF0000"/>
                </a:solidFill>
                <a:latin typeface="Verdana" panose="020B0604030504040204" pitchFamily="34" charset="0"/>
                <a:ea typeface="Verdana" panose="020B0604030504040204" pitchFamily="34" charset="0"/>
                <a:cs typeface="Verdana" panose="020B0604030504040204" pitchFamily="34" charset="0"/>
              </a:rPr>
              <a:t> The time-consuming problem. </a:t>
            </a:r>
          </a:p>
        </p:txBody>
      </p:sp>
    </p:spTree>
    <p:extLst>
      <p:ext uri="{BB962C8B-B14F-4D97-AF65-F5344CB8AC3E}">
        <p14:creationId xmlns:p14="http://schemas.microsoft.com/office/powerpoint/2010/main" val="325379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978" y="478302"/>
            <a:ext cx="10213145" cy="2667782"/>
          </a:xfrm>
          <a:prstGeom prst="rect">
            <a:avLst/>
          </a:prstGeom>
          <a:noFill/>
        </p:spPr>
        <p:txBody>
          <a:bodyPr wrap="square" rtlCol="0">
            <a:spAutoFit/>
          </a:bodyPr>
          <a:lstStyle/>
          <a:p>
            <a:pPr algn="just">
              <a:lnSpc>
                <a:spcPct val="150000"/>
              </a:lnSpc>
            </a:pP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Drivers: </a:t>
            </a:r>
          </a:p>
          <a:p>
            <a:pPr marL="1657350" lvl="3" indent="-285750" algn="just">
              <a:lnSpc>
                <a:spcPct val="150000"/>
              </a:lnSpc>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Market </a:t>
            </a:r>
          </a:p>
          <a:p>
            <a:pPr marL="1657350" lvl="3" indent="-285750" algn="just">
              <a:lnSpc>
                <a:spcPct val="150000"/>
              </a:lnSpc>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IT</a:t>
            </a:r>
          </a:p>
          <a:p>
            <a:pPr marL="1657350" lvl="3" indent="-285750" algn="just">
              <a:lnSpc>
                <a:spcPct val="150000"/>
              </a:lnSpc>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Dramatic drop in storage costs</a:t>
            </a:r>
          </a:p>
          <a:p>
            <a:pPr marL="1657350" lvl="3" indent="-285750" algn="just">
              <a:lnSpc>
                <a:spcPct val="150000"/>
              </a:lnSpc>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Automatic data capture of transactions</a:t>
            </a:r>
          </a:p>
          <a:p>
            <a:pPr marL="1657350" lvl="3" indent="-285750" algn="just">
              <a:lnSpc>
                <a:spcPct val="150000"/>
              </a:lnSpc>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Internet, etc.</a:t>
            </a:r>
          </a:p>
        </p:txBody>
      </p:sp>
    </p:spTree>
    <p:extLst>
      <p:ext uri="{BB962C8B-B14F-4D97-AF65-F5344CB8AC3E}">
        <p14:creationId xmlns:p14="http://schemas.microsoft.com/office/powerpoint/2010/main" val="4215975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978" y="478302"/>
            <a:ext cx="10213145" cy="3554819"/>
          </a:xfrm>
          <a:prstGeom prst="rect">
            <a:avLst/>
          </a:prstGeom>
          <a:noFill/>
        </p:spPr>
        <p:txBody>
          <a:bodyPr wrap="square" rtlCol="0">
            <a:spAutoFit/>
          </a:bodyPr>
          <a:lstStyle/>
          <a:p>
            <a:pPr algn="just">
              <a:lnSpc>
                <a:spcPct val="150000"/>
              </a:lnSpc>
            </a:pP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Core Disciplines:</a:t>
            </a:r>
          </a:p>
          <a:p>
            <a:pPr marL="3028950" lvl="6" indent="-285750" algn="just">
              <a:lnSpc>
                <a:spcPct val="150000"/>
              </a:lnSpc>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Statistics</a:t>
            </a:r>
          </a:p>
          <a:p>
            <a:pPr marL="3028950" lvl="6" indent="-285750" algn="just">
              <a:lnSpc>
                <a:spcPct val="150000"/>
              </a:lnSpc>
              <a:buFont typeface="Wingdings" panose="05000000000000000000" pitchFamily="2" charset="2"/>
              <a:buChar char="v"/>
            </a:pPr>
            <a:endParaRPr lang="en-US" dirty="0">
              <a:latin typeface="Verdana" panose="020B0604030504040204" pitchFamily="34" charset="0"/>
              <a:ea typeface="Verdana" panose="020B0604030504040204" pitchFamily="34" charset="0"/>
              <a:cs typeface="Verdana" panose="020B0604030504040204" pitchFamily="34" charset="0"/>
            </a:endParaRPr>
          </a:p>
          <a:p>
            <a:pPr marL="3028950" lvl="6" indent="-285750" algn="just">
              <a:lnSpc>
                <a:spcPct val="150000"/>
              </a:lnSpc>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Machine Learning</a:t>
            </a:r>
          </a:p>
          <a:p>
            <a:pPr marL="3028950" lvl="6" indent="-285750" algn="just">
              <a:lnSpc>
                <a:spcPct val="150000"/>
              </a:lnSpc>
              <a:buFont typeface="Wingdings" panose="05000000000000000000" pitchFamily="2" charset="2"/>
              <a:buChar char="v"/>
            </a:pPr>
            <a:endParaRPr lang="en-US" dirty="0">
              <a:latin typeface="Verdana" panose="020B0604030504040204" pitchFamily="34" charset="0"/>
              <a:ea typeface="Verdana" panose="020B0604030504040204" pitchFamily="34" charset="0"/>
              <a:cs typeface="Verdana" panose="020B0604030504040204" pitchFamily="34" charset="0"/>
            </a:endParaRPr>
          </a:p>
          <a:p>
            <a:pPr marL="3028950" lvl="6" indent="-285750" algn="just">
              <a:lnSpc>
                <a:spcPct val="150000"/>
              </a:lnSpc>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Database Retrieval &amp; </a:t>
            </a:r>
          </a:p>
          <a:p>
            <a:pPr marL="3028950" lvl="6" indent="-285750" algn="just">
              <a:lnSpc>
                <a:spcPct val="150000"/>
              </a:lnSpc>
              <a:buFont typeface="Wingdings" panose="05000000000000000000" pitchFamily="2" charset="2"/>
              <a:buChar char="v"/>
            </a:pPr>
            <a:endParaRPr lang="en-US" dirty="0">
              <a:latin typeface="Verdana" panose="020B0604030504040204" pitchFamily="34" charset="0"/>
              <a:ea typeface="Verdana" panose="020B0604030504040204" pitchFamily="34" charset="0"/>
              <a:cs typeface="Verdana" panose="020B0604030504040204" pitchFamily="34" charset="0"/>
            </a:endParaRPr>
          </a:p>
          <a:p>
            <a:pPr marL="3028950" lvl="6" indent="-285750" algn="just">
              <a:lnSpc>
                <a:spcPct val="150000"/>
              </a:lnSpc>
              <a:buFont typeface="Wingdings" panose="05000000000000000000" pitchFamily="2" charset="2"/>
              <a:buChar char="v"/>
            </a:pPr>
            <a:r>
              <a:rPr lang="en-US" dirty="0">
                <a:latin typeface="Verdana" panose="020B0604030504040204" pitchFamily="34" charset="0"/>
                <a:ea typeface="Verdana" panose="020B0604030504040204" pitchFamily="34" charset="0"/>
                <a:cs typeface="Verdana" panose="020B0604030504040204" pitchFamily="34" charset="0"/>
              </a:rPr>
              <a:t>Parallel Developments</a:t>
            </a:r>
          </a:p>
        </p:txBody>
      </p:sp>
    </p:spTree>
    <p:extLst>
      <p:ext uri="{BB962C8B-B14F-4D97-AF65-F5344CB8AC3E}">
        <p14:creationId xmlns:p14="http://schemas.microsoft.com/office/powerpoint/2010/main" val="22832987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1857" y="201303"/>
            <a:ext cx="10213145" cy="461665"/>
          </a:xfrm>
          <a:prstGeom prst="rect">
            <a:avLst/>
          </a:prstGeom>
          <a:noFill/>
        </p:spPr>
        <p:txBody>
          <a:bodyPr wrap="square" rtlCol="0">
            <a:spAutoFit/>
          </a:bodyPr>
          <a:lstStyle/>
          <a:p>
            <a:pPr algn="ctr"/>
            <a:r>
              <a:rPr lang="en-US" sz="2400" b="1" dirty="0">
                <a:solidFill>
                  <a:srgbClr val="0000FF"/>
                </a:solidFill>
                <a:latin typeface="Verdana" panose="020B0604030504040204" pitchFamily="34" charset="0"/>
                <a:ea typeface="Verdana" panose="020B0604030504040204" pitchFamily="34" charset="0"/>
                <a:cs typeface="Verdana" panose="020B0604030504040204" pitchFamily="34" charset="0"/>
              </a:rPr>
              <a:t>Data Mining Process</a:t>
            </a:r>
          </a:p>
        </p:txBody>
      </p:sp>
      <p:pic>
        <p:nvPicPr>
          <p:cNvPr id="2" name="Picture 1"/>
          <p:cNvPicPr>
            <a:picLocks noChangeAspect="1"/>
          </p:cNvPicPr>
          <p:nvPr/>
        </p:nvPicPr>
        <p:blipFill>
          <a:blip r:embed="rId2"/>
          <a:stretch>
            <a:fillRect/>
          </a:stretch>
        </p:blipFill>
        <p:spPr>
          <a:xfrm>
            <a:off x="1970468" y="881908"/>
            <a:ext cx="8654602" cy="5649218"/>
          </a:xfrm>
          <a:prstGeom prst="rect">
            <a:avLst/>
          </a:prstGeom>
        </p:spPr>
      </p:pic>
    </p:spTree>
    <p:extLst>
      <p:ext uri="{BB962C8B-B14F-4D97-AF65-F5344CB8AC3E}">
        <p14:creationId xmlns:p14="http://schemas.microsoft.com/office/powerpoint/2010/main" val="2689986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5418" y="313446"/>
            <a:ext cx="7722830" cy="6544554"/>
          </a:xfrm>
          <a:prstGeom prst="rect">
            <a:avLst/>
          </a:prstGeom>
        </p:spPr>
      </p:pic>
    </p:spTree>
    <p:extLst>
      <p:ext uri="{BB962C8B-B14F-4D97-AF65-F5344CB8AC3E}">
        <p14:creationId xmlns:p14="http://schemas.microsoft.com/office/powerpoint/2010/main" val="25705098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8841" y="787691"/>
            <a:ext cx="10001384" cy="5403678"/>
          </a:xfrm>
          <a:prstGeom prst="rect">
            <a:avLst/>
          </a:prstGeom>
        </p:spPr>
      </p:pic>
    </p:spTree>
    <p:extLst>
      <p:ext uri="{BB962C8B-B14F-4D97-AF65-F5344CB8AC3E}">
        <p14:creationId xmlns:p14="http://schemas.microsoft.com/office/powerpoint/2010/main" val="2224024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3233" y="1150631"/>
            <a:ext cx="10933082" cy="2914593"/>
          </a:xfrm>
          <a:prstGeom prst="rect">
            <a:avLst/>
          </a:prstGeom>
        </p:spPr>
      </p:pic>
    </p:spTree>
    <p:extLst>
      <p:ext uri="{BB962C8B-B14F-4D97-AF65-F5344CB8AC3E}">
        <p14:creationId xmlns:p14="http://schemas.microsoft.com/office/powerpoint/2010/main" val="434101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8250" y="393508"/>
            <a:ext cx="10417596" cy="5661737"/>
          </a:xfrm>
          <a:prstGeom prst="rect">
            <a:avLst/>
          </a:prstGeom>
        </p:spPr>
      </p:pic>
    </p:spTree>
    <p:extLst>
      <p:ext uri="{BB962C8B-B14F-4D97-AF65-F5344CB8AC3E}">
        <p14:creationId xmlns:p14="http://schemas.microsoft.com/office/powerpoint/2010/main" val="39627631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978" y="478302"/>
            <a:ext cx="10213145"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a</a:t>
            </a:r>
          </a:p>
        </p:txBody>
      </p:sp>
      <p:pic>
        <p:nvPicPr>
          <p:cNvPr id="2" name="Picture 1"/>
          <p:cNvPicPr>
            <a:picLocks noChangeAspect="1"/>
          </p:cNvPicPr>
          <p:nvPr/>
        </p:nvPicPr>
        <p:blipFill>
          <a:blip r:embed="rId2"/>
          <a:stretch>
            <a:fillRect/>
          </a:stretch>
        </p:blipFill>
        <p:spPr>
          <a:xfrm>
            <a:off x="1252595" y="1375845"/>
            <a:ext cx="10767392" cy="1224135"/>
          </a:xfrm>
          <a:prstGeom prst="rect">
            <a:avLst/>
          </a:prstGeom>
        </p:spPr>
      </p:pic>
    </p:spTree>
    <p:extLst>
      <p:ext uri="{BB962C8B-B14F-4D97-AF65-F5344CB8AC3E}">
        <p14:creationId xmlns:p14="http://schemas.microsoft.com/office/powerpoint/2010/main" val="4143836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5947" y="426787"/>
            <a:ext cx="10213145" cy="5493812"/>
          </a:xfrm>
          <a:prstGeom prst="rect">
            <a:avLst/>
          </a:prstGeom>
          <a:noFill/>
        </p:spPr>
        <p:txBody>
          <a:bodyPr wrap="square" rtlCol="0">
            <a:spAutoFit/>
          </a:bodyPr>
          <a:lstStyle/>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Generative learning algorithms</a:t>
            </a:r>
          </a:p>
          <a:p>
            <a:pPr marL="1200150" lvl="2" indent="-285750" algn="just">
              <a:lnSpc>
                <a:spcPct val="150000"/>
              </a:lnSpc>
              <a:buFont typeface="Wingdings" panose="05000000000000000000" pitchFamily="2" charset="2"/>
              <a:buChar char="v"/>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Gaussian discriminant analysis</a:t>
            </a:r>
          </a:p>
          <a:p>
            <a:pPr marL="1200150" lvl="2" indent="-285750" algn="just">
              <a:lnSpc>
                <a:spcPct val="150000"/>
              </a:lnSpc>
              <a:buFont typeface="Wingdings" panose="05000000000000000000" pitchFamily="2" charset="2"/>
              <a:buChar char="v"/>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Naive Bayes</a:t>
            </a:r>
          </a:p>
          <a:p>
            <a:pPr marL="1200150" lvl="2" indent="-285750" algn="just">
              <a:lnSpc>
                <a:spcPct val="150000"/>
              </a:lnSpc>
              <a:buFont typeface="Wingdings" panose="05000000000000000000" pitchFamily="2" charset="2"/>
              <a:buChar char="v"/>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Support vector machines</a:t>
            </a:r>
          </a:p>
          <a:p>
            <a:pPr marL="1200150" lvl="2" indent="-285750" algn="just">
              <a:lnSpc>
                <a:spcPct val="150000"/>
              </a:lnSpc>
              <a:buFont typeface="Wingdings" panose="05000000000000000000" pitchFamily="2" charset="2"/>
              <a:buChar char="v"/>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Model selection and feature selection</a:t>
            </a:r>
          </a:p>
          <a:p>
            <a:pPr marL="1200150" lvl="2" indent="-285750" algn="just">
              <a:lnSpc>
                <a:spcPct val="150000"/>
              </a:lnSpc>
              <a:buFont typeface="Wingdings" panose="05000000000000000000" pitchFamily="2" charset="2"/>
              <a:buChar char="v"/>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Ensemble methods: Bagging &amp; Boosting</a:t>
            </a:r>
          </a:p>
          <a:p>
            <a:pPr marL="1200150" lvl="2" indent="-285750" algn="just">
              <a:lnSpc>
                <a:spcPct val="150000"/>
              </a:lnSpc>
              <a:buFont typeface="Wingdings" panose="05000000000000000000" pitchFamily="2" charset="2"/>
              <a:buChar char="v"/>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1200150" lvl="2" indent="-285750" algn="just">
              <a:lnSpc>
                <a:spcPct val="150000"/>
              </a:lnSpc>
              <a:buFont typeface="Wingdings" panose="05000000000000000000" pitchFamily="2" charset="2"/>
              <a:buChar char="v"/>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Evaluating and debugging learning algorithms</a:t>
            </a:r>
          </a:p>
        </p:txBody>
      </p:sp>
    </p:spTree>
    <p:extLst>
      <p:ext uri="{BB962C8B-B14F-4D97-AF65-F5344CB8AC3E}">
        <p14:creationId xmlns:p14="http://schemas.microsoft.com/office/powerpoint/2010/main" val="1925999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703" y="5788433"/>
            <a:ext cx="10213145" cy="369332"/>
          </a:xfrm>
          <a:prstGeom prst="rect">
            <a:avLst/>
          </a:prstGeom>
          <a:noFill/>
        </p:spPr>
        <p:txBody>
          <a:bodyPr wrap="square" rtlCol="0">
            <a:sp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Figure: General Approach for building a Classification Model</a:t>
            </a:r>
          </a:p>
        </p:txBody>
      </p:sp>
      <p:pic>
        <p:nvPicPr>
          <p:cNvPr id="2" name="Picture 1"/>
          <p:cNvPicPr>
            <a:picLocks noChangeAspect="1"/>
          </p:cNvPicPr>
          <p:nvPr/>
        </p:nvPicPr>
        <p:blipFill>
          <a:blip r:embed="rId2"/>
          <a:stretch>
            <a:fillRect/>
          </a:stretch>
        </p:blipFill>
        <p:spPr>
          <a:xfrm>
            <a:off x="1779108" y="118431"/>
            <a:ext cx="8025903" cy="5306382"/>
          </a:xfrm>
          <a:prstGeom prst="rect">
            <a:avLst/>
          </a:prstGeom>
        </p:spPr>
      </p:pic>
    </p:spTree>
    <p:extLst>
      <p:ext uri="{BB962C8B-B14F-4D97-AF65-F5344CB8AC3E}">
        <p14:creationId xmlns:p14="http://schemas.microsoft.com/office/powerpoint/2010/main" val="2205883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7339" y="1148280"/>
            <a:ext cx="9611011" cy="3335586"/>
          </a:xfrm>
          <a:prstGeom prst="rect">
            <a:avLst/>
          </a:prstGeom>
        </p:spPr>
      </p:pic>
    </p:spTree>
    <p:extLst>
      <p:ext uri="{BB962C8B-B14F-4D97-AF65-F5344CB8AC3E}">
        <p14:creationId xmlns:p14="http://schemas.microsoft.com/office/powerpoint/2010/main" val="3013040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9618" y="1382331"/>
            <a:ext cx="10759775" cy="3376956"/>
          </a:xfrm>
          <a:prstGeom prst="rect">
            <a:avLst/>
          </a:prstGeom>
        </p:spPr>
      </p:pic>
    </p:spTree>
    <p:extLst>
      <p:ext uri="{BB962C8B-B14F-4D97-AF65-F5344CB8AC3E}">
        <p14:creationId xmlns:p14="http://schemas.microsoft.com/office/powerpoint/2010/main" val="13464413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0078" y="5722330"/>
            <a:ext cx="10213145" cy="369332"/>
          </a:xfrm>
          <a:prstGeom prst="rect">
            <a:avLst/>
          </a:prstGeom>
          <a:noFill/>
        </p:spPr>
        <p:txBody>
          <a:bodyPr wrap="square" rtlCol="0">
            <a:sp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Figure: Decision Tree for Mammal Classification Problem</a:t>
            </a:r>
          </a:p>
        </p:txBody>
      </p:sp>
      <p:pic>
        <p:nvPicPr>
          <p:cNvPr id="2" name="Picture 1"/>
          <p:cNvPicPr>
            <a:picLocks noChangeAspect="1"/>
          </p:cNvPicPr>
          <p:nvPr/>
        </p:nvPicPr>
        <p:blipFill rotWithShape="1">
          <a:blip r:embed="rId2"/>
          <a:srcRect l="2222" t="5050"/>
          <a:stretch/>
        </p:blipFill>
        <p:spPr>
          <a:xfrm>
            <a:off x="2610998" y="363557"/>
            <a:ext cx="6731306" cy="5163338"/>
          </a:xfrm>
          <a:prstGeom prst="rect">
            <a:avLst/>
          </a:prstGeom>
        </p:spPr>
      </p:pic>
    </p:spTree>
    <p:extLst>
      <p:ext uri="{BB962C8B-B14F-4D97-AF65-F5344CB8AC3E}">
        <p14:creationId xmlns:p14="http://schemas.microsoft.com/office/powerpoint/2010/main" val="14128554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6705" y="1134564"/>
            <a:ext cx="11242657" cy="3206081"/>
          </a:xfrm>
          <a:prstGeom prst="rect">
            <a:avLst/>
          </a:prstGeom>
        </p:spPr>
      </p:pic>
    </p:spTree>
    <p:extLst>
      <p:ext uri="{BB962C8B-B14F-4D97-AF65-F5344CB8AC3E}">
        <p14:creationId xmlns:p14="http://schemas.microsoft.com/office/powerpoint/2010/main" val="29341853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4505" y="185469"/>
            <a:ext cx="10179208" cy="6271601"/>
          </a:xfrm>
          <a:prstGeom prst="rect">
            <a:avLst/>
          </a:prstGeom>
        </p:spPr>
      </p:pic>
    </p:spTree>
    <p:extLst>
      <p:ext uri="{BB962C8B-B14F-4D97-AF65-F5344CB8AC3E}">
        <p14:creationId xmlns:p14="http://schemas.microsoft.com/office/powerpoint/2010/main" val="1015645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4138" t="5165" r="5425" b="16526"/>
          <a:stretch/>
        </p:blipFill>
        <p:spPr>
          <a:xfrm rot="10800000">
            <a:off x="1764404" y="180299"/>
            <a:ext cx="9105364" cy="6366427"/>
          </a:xfrm>
          <a:prstGeom prst="rect">
            <a:avLst/>
          </a:prstGeom>
          <a:ln>
            <a:solidFill>
              <a:schemeClr val="tx1"/>
            </a:solidFill>
          </a:ln>
        </p:spPr>
      </p:pic>
    </p:spTree>
    <p:extLst>
      <p:ext uri="{BB962C8B-B14F-4D97-AF65-F5344CB8AC3E}">
        <p14:creationId xmlns:p14="http://schemas.microsoft.com/office/powerpoint/2010/main" val="1816182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978" y="478302"/>
            <a:ext cx="10213145"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a</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5352" t="6667" r="12630" b="12206"/>
          <a:stretch/>
        </p:blipFill>
        <p:spPr>
          <a:xfrm rot="10800000">
            <a:off x="2678805" y="837127"/>
            <a:ext cx="6585397" cy="5563674"/>
          </a:xfrm>
          <a:prstGeom prst="rect">
            <a:avLst/>
          </a:prstGeom>
        </p:spPr>
      </p:pic>
    </p:spTree>
    <p:extLst>
      <p:ext uri="{BB962C8B-B14F-4D97-AF65-F5344CB8AC3E}">
        <p14:creationId xmlns:p14="http://schemas.microsoft.com/office/powerpoint/2010/main" val="37911148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23394" y="6289041"/>
            <a:ext cx="10213145" cy="369332"/>
          </a:xfrm>
          <a:prstGeom prst="rect">
            <a:avLst/>
          </a:prstGeom>
          <a:noFill/>
        </p:spPr>
        <p:txBody>
          <a:bodyPr wrap="square" rtlCol="0">
            <a:sp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HUNT’S ALGO FOR INDUCING DECISTION TREES</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4742" t="5242" r="7120" b="11941"/>
          <a:stretch/>
        </p:blipFill>
        <p:spPr>
          <a:xfrm rot="16200000">
            <a:off x="3240788" y="-631231"/>
            <a:ext cx="6075325" cy="7611414"/>
          </a:xfrm>
          <a:prstGeom prst="rect">
            <a:avLst/>
          </a:prstGeom>
        </p:spPr>
      </p:pic>
    </p:spTree>
    <p:extLst>
      <p:ext uri="{BB962C8B-B14F-4D97-AF65-F5344CB8AC3E}">
        <p14:creationId xmlns:p14="http://schemas.microsoft.com/office/powerpoint/2010/main" val="25855085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7747" t="18013" r="30407" b="20767"/>
          <a:stretch/>
        </p:blipFill>
        <p:spPr>
          <a:xfrm rot="16200000">
            <a:off x="4199011" y="-116406"/>
            <a:ext cx="4674041" cy="6168980"/>
          </a:xfrm>
          <a:prstGeom prst="rect">
            <a:avLst/>
          </a:prstGeom>
        </p:spPr>
      </p:pic>
    </p:spTree>
    <p:extLst>
      <p:ext uri="{BB962C8B-B14F-4D97-AF65-F5344CB8AC3E}">
        <p14:creationId xmlns:p14="http://schemas.microsoft.com/office/powerpoint/2010/main" val="4029608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2916" y="1109366"/>
            <a:ext cx="11512921" cy="1663661"/>
          </a:xfrm>
          <a:prstGeom prst="rect">
            <a:avLst/>
          </a:prstGeom>
          <a:noFill/>
        </p:spPr>
        <p:txBody>
          <a:bodyPr wrap="square" rtlCol="0">
            <a:spAutoFit/>
          </a:bodyPr>
          <a:lstStyle/>
          <a:p>
            <a:pPr algn="just">
              <a:lnSpc>
                <a:spcPct val="200000"/>
              </a:lnSpc>
            </a:pP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The</a:t>
            </a:r>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 fundamental algorithms in data mining and analysis include</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 </a:t>
            </a:r>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automated methods to analyze patterns and models for all kinds of data</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 with applications ranging from scientific discovery to business intelligence and analytics.</a:t>
            </a:r>
          </a:p>
        </p:txBody>
      </p:sp>
    </p:spTree>
    <p:extLst>
      <p:ext uri="{BB962C8B-B14F-4D97-AF65-F5344CB8AC3E}">
        <p14:creationId xmlns:p14="http://schemas.microsoft.com/office/powerpoint/2010/main" val="1423133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615" t="7246" r="5243" b="3553"/>
          <a:stretch/>
        </p:blipFill>
        <p:spPr>
          <a:xfrm rot="5400000">
            <a:off x="2996426" y="-781258"/>
            <a:ext cx="6306475" cy="8229603"/>
          </a:xfrm>
          <a:prstGeom prst="rect">
            <a:avLst/>
          </a:prstGeom>
        </p:spPr>
      </p:pic>
    </p:spTree>
    <p:extLst>
      <p:ext uri="{BB962C8B-B14F-4D97-AF65-F5344CB8AC3E}">
        <p14:creationId xmlns:p14="http://schemas.microsoft.com/office/powerpoint/2010/main" val="26263873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8670" t="6307" r="9248" b="5618"/>
          <a:stretch/>
        </p:blipFill>
        <p:spPr>
          <a:xfrm rot="5400000">
            <a:off x="3969503" y="-2127823"/>
            <a:ext cx="4520485" cy="10192812"/>
          </a:xfrm>
          <a:prstGeom prst="rect">
            <a:avLst/>
          </a:prstGeom>
        </p:spPr>
      </p:pic>
    </p:spTree>
    <p:extLst>
      <p:ext uri="{BB962C8B-B14F-4D97-AF65-F5344CB8AC3E}">
        <p14:creationId xmlns:p14="http://schemas.microsoft.com/office/powerpoint/2010/main" val="17926659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41675" t="4241" r="13755" b="22708"/>
          <a:stretch/>
        </p:blipFill>
        <p:spPr>
          <a:xfrm rot="5400000">
            <a:off x="4032547" y="-2007645"/>
            <a:ext cx="4430330" cy="9681998"/>
          </a:xfrm>
          <a:prstGeom prst="rect">
            <a:avLst/>
          </a:prstGeom>
        </p:spPr>
      </p:pic>
    </p:spTree>
    <p:extLst>
      <p:ext uri="{BB962C8B-B14F-4D97-AF65-F5344CB8AC3E}">
        <p14:creationId xmlns:p14="http://schemas.microsoft.com/office/powerpoint/2010/main" val="41400886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40286" t="5368" r="17761" b="5619"/>
          <a:stretch/>
        </p:blipFill>
        <p:spPr>
          <a:xfrm rot="5400000">
            <a:off x="4055247" y="-2535540"/>
            <a:ext cx="4124432" cy="11668260"/>
          </a:xfrm>
          <a:prstGeom prst="rect">
            <a:avLst/>
          </a:prstGeom>
        </p:spPr>
      </p:pic>
    </p:spTree>
    <p:extLst>
      <p:ext uri="{BB962C8B-B14F-4D97-AF65-F5344CB8AC3E}">
        <p14:creationId xmlns:p14="http://schemas.microsoft.com/office/powerpoint/2010/main" val="27596206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5649" t="11002" r="14006" b="1862"/>
          <a:stretch/>
        </p:blipFill>
        <p:spPr>
          <a:xfrm rot="5400000">
            <a:off x="3303982" y="-1742098"/>
            <a:ext cx="5664058" cy="10905079"/>
          </a:xfrm>
          <a:prstGeom prst="rect">
            <a:avLst/>
          </a:prstGeom>
        </p:spPr>
      </p:pic>
      <p:sp>
        <p:nvSpPr>
          <p:cNvPr id="5" name="TextBox 4"/>
          <p:cNvSpPr txBox="1"/>
          <p:nvPr/>
        </p:nvSpPr>
        <p:spPr>
          <a:xfrm>
            <a:off x="580342" y="285119"/>
            <a:ext cx="10213145" cy="461665"/>
          </a:xfrm>
          <a:prstGeom prst="rect">
            <a:avLst/>
          </a:prstGeom>
          <a:noFill/>
        </p:spPr>
        <p:txBody>
          <a:bodyPr wrap="square" rtlCol="0">
            <a:spAutoFit/>
          </a:bodyPr>
          <a:lstStyle/>
          <a:p>
            <a:pPr algn="ctr"/>
            <a:r>
              <a:rPr lang="en-US" sz="2400" b="1"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Verdana" panose="020B0604030504040204" pitchFamily="34" charset="0"/>
              </a:rPr>
              <a:t>DECISION TREE INDUCTION ALGORITHM</a:t>
            </a:r>
          </a:p>
        </p:txBody>
      </p:sp>
    </p:spTree>
    <p:extLst>
      <p:ext uri="{BB962C8B-B14F-4D97-AF65-F5344CB8AC3E}">
        <p14:creationId xmlns:p14="http://schemas.microsoft.com/office/powerpoint/2010/main" val="15352760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740" t="21875" r="46340" b="25781"/>
          <a:stretch/>
        </p:blipFill>
        <p:spPr>
          <a:xfrm>
            <a:off x="1364343" y="238033"/>
            <a:ext cx="9550399" cy="6256866"/>
          </a:xfrm>
          <a:prstGeom prst="rect">
            <a:avLst/>
          </a:prstGeom>
        </p:spPr>
      </p:pic>
    </p:spTree>
    <p:extLst>
      <p:ext uri="{BB962C8B-B14F-4D97-AF65-F5344CB8AC3E}">
        <p14:creationId xmlns:p14="http://schemas.microsoft.com/office/powerpoint/2010/main" val="17549542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858" t="6250" r="19546" b="19922"/>
          <a:stretch/>
        </p:blipFill>
        <p:spPr>
          <a:xfrm>
            <a:off x="522514" y="269421"/>
            <a:ext cx="10987314" cy="6369946"/>
          </a:xfrm>
          <a:prstGeom prst="rect">
            <a:avLst/>
          </a:prstGeom>
        </p:spPr>
      </p:pic>
    </p:spTree>
    <p:extLst>
      <p:ext uri="{BB962C8B-B14F-4D97-AF65-F5344CB8AC3E}">
        <p14:creationId xmlns:p14="http://schemas.microsoft.com/office/powerpoint/2010/main" val="14347126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873" t="8085" r="18096" b="18304"/>
          <a:stretch/>
        </p:blipFill>
        <p:spPr>
          <a:xfrm>
            <a:off x="1335313" y="261255"/>
            <a:ext cx="9477829" cy="6125914"/>
          </a:xfrm>
          <a:prstGeom prst="rect">
            <a:avLst/>
          </a:prstGeom>
        </p:spPr>
      </p:pic>
    </p:spTree>
    <p:extLst>
      <p:ext uri="{BB962C8B-B14F-4D97-AF65-F5344CB8AC3E}">
        <p14:creationId xmlns:p14="http://schemas.microsoft.com/office/powerpoint/2010/main" val="28855618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204" t="7812" r="17643" b="17968"/>
          <a:stretch/>
        </p:blipFill>
        <p:spPr>
          <a:xfrm>
            <a:off x="1276350" y="190499"/>
            <a:ext cx="10153650" cy="6502899"/>
          </a:xfrm>
          <a:prstGeom prst="rect">
            <a:avLst/>
          </a:prstGeom>
        </p:spPr>
      </p:pic>
    </p:spTree>
    <p:extLst>
      <p:ext uri="{BB962C8B-B14F-4D97-AF65-F5344CB8AC3E}">
        <p14:creationId xmlns:p14="http://schemas.microsoft.com/office/powerpoint/2010/main" val="14752003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736" t="7553" r="28331" b="31250"/>
          <a:stretch/>
        </p:blipFill>
        <p:spPr>
          <a:xfrm>
            <a:off x="628650" y="190499"/>
            <a:ext cx="11182350" cy="6212416"/>
          </a:xfrm>
          <a:prstGeom prst="rect">
            <a:avLst/>
          </a:prstGeom>
        </p:spPr>
      </p:pic>
    </p:spTree>
    <p:extLst>
      <p:ext uri="{BB962C8B-B14F-4D97-AF65-F5344CB8AC3E}">
        <p14:creationId xmlns:p14="http://schemas.microsoft.com/office/powerpoint/2010/main" val="81005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978" y="478302"/>
            <a:ext cx="11306859" cy="5170646"/>
          </a:xfrm>
          <a:prstGeom prst="rect">
            <a:avLst/>
          </a:prstGeom>
          <a:noFill/>
        </p:spPr>
        <p:txBody>
          <a:bodyPr wrap="square" rtlCol="0">
            <a:spAutoFit/>
          </a:bodyPr>
          <a:lstStyle/>
          <a:p>
            <a:pPr algn="just">
              <a:lnSpc>
                <a:spcPct val="150000"/>
              </a:lnSpc>
            </a:pPr>
            <a:r>
              <a:rPr lang="en-US" sz="2000" b="1" dirty="0">
                <a:solidFill>
                  <a:srgbClr val="0000FF"/>
                </a:solidFill>
                <a:latin typeface="Verdana" panose="020B0604030504040204" pitchFamily="34" charset="0"/>
                <a:ea typeface="Verdana" panose="020B0604030504040204" pitchFamily="34" charset="0"/>
                <a:cs typeface="Verdana" panose="020B0604030504040204" pitchFamily="34" charset="0"/>
              </a:rPr>
              <a:t>Data Mining</a:t>
            </a:r>
            <a:r>
              <a:rPr lang="en-US" sz="2000" dirty="0">
                <a:latin typeface="Verdana" panose="020B0604030504040204" pitchFamily="34" charset="0"/>
                <a:ea typeface="Verdana" panose="020B0604030504040204" pitchFamily="34" charset="0"/>
                <a:cs typeface="Verdana" panose="020B0604030504040204" pitchFamily="34" charset="0"/>
              </a:rPr>
              <a:t>: The process of discovering:</a:t>
            </a:r>
          </a:p>
          <a:p>
            <a:pPr algn="just">
              <a:lnSpc>
                <a:spcPct val="150000"/>
              </a:lnSpc>
            </a:pPr>
            <a:r>
              <a:rPr lang="en-US" sz="2000" dirty="0">
                <a:latin typeface="Verdana" panose="020B0604030504040204" pitchFamily="34" charset="0"/>
                <a:ea typeface="Verdana" panose="020B0604030504040204" pitchFamily="34" charset="0"/>
                <a:cs typeface="Verdana" panose="020B0604030504040204" pitchFamily="34" charset="0"/>
              </a:rPr>
              <a:t>                          </a:t>
            </a:r>
            <a:r>
              <a:rPr lang="en-US" sz="2000" b="1" i="1" dirty="0">
                <a:solidFill>
                  <a:srgbClr val="C00000"/>
                </a:solidFill>
                <a:latin typeface="Verdana" panose="020B0604030504040204" pitchFamily="34" charset="0"/>
                <a:ea typeface="Verdana" panose="020B0604030504040204" pitchFamily="34" charset="0"/>
                <a:cs typeface="Verdana" panose="020B0604030504040204" pitchFamily="34" charset="0"/>
              </a:rPr>
              <a:t>Insightful, Interesting, and Novel Patterns</a:t>
            </a:r>
            <a:r>
              <a:rPr lang="en-US" sz="2000" dirty="0">
                <a:latin typeface="Verdana" panose="020B0604030504040204" pitchFamily="34" charset="0"/>
                <a:ea typeface="Verdana" panose="020B0604030504040204" pitchFamily="34" charset="0"/>
                <a:cs typeface="Verdana" panose="020B0604030504040204" pitchFamily="34" charset="0"/>
              </a:rPr>
              <a:t>, </a:t>
            </a:r>
          </a:p>
          <a:p>
            <a:pPr algn="just">
              <a:lnSpc>
                <a:spcPct val="150000"/>
              </a:lnSpc>
            </a:pPr>
            <a:r>
              <a:rPr lang="en-US" sz="2000" dirty="0">
                <a:latin typeface="Verdana" panose="020B0604030504040204" pitchFamily="34" charset="0"/>
                <a:ea typeface="Verdana" panose="020B0604030504040204" pitchFamily="34" charset="0"/>
                <a:cs typeface="Verdana" panose="020B0604030504040204" pitchFamily="34" charset="0"/>
              </a:rPr>
              <a:t>                   as well as:</a:t>
            </a:r>
          </a:p>
          <a:p>
            <a:pPr algn="just">
              <a:lnSpc>
                <a:spcPct val="150000"/>
              </a:lnSpc>
            </a:pPr>
            <a:r>
              <a:rPr lang="en-US" sz="2000" dirty="0">
                <a:latin typeface="Verdana" panose="020B0604030504040204" pitchFamily="34" charset="0"/>
                <a:ea typeface="Verdana" panose="020B0604030504040204" pitchFamily="34" charset="0"/>
                <a:cs typeface="Verdana" panose="020B0604030504040204" pitchFamily="34" charset="0"/>
              </a:rPr>
              <a:t>                   </a:t>
            </a:r>
            <a:r>
              <a:rPr lang="en-US" sz="2000" b="1" i="1" dirty="0">
                <a:solidFill>
                  <a:srgbClr val="C00000"/>
                </a:solidFill>
                <a:latin typeface="Verdana" panose="020B0604030504040204" pitchFamily="34" charset="0"/>
                <a:ea typeface="Verdana" panose="020B0604030504040204" pitchFamily="34" charset="0"/>
                <a:cs typeface="Verdana" panose="020B0604030504040204" pitchFamily="34" charset="0"/>
              </a:rPr>
              <a:t>Descriptive, Understandable, and Predictive Models </a:t>
            </a:r>
          </a:p>
          <a:p>
            <a:pPr algn="just">
              <a:lnSpc>
                <a:spcPct val="150000"/>
              </a:lnSpc>
            </a:pPr>
            <a:r>
              <a:rPr lang="en-US" sz="2000" dirty="0">
                <a:latin typeface="Verdana" panose="020B0604030504040204" pitchFamily="34" charset="0"/>
                <a:ea typeface="Verdana" panose="020B0604030504040204" pitchFamily="34" charset="0"/>
                <a:cs typeface="Verdana" panose="020B0604030504040204" pitchFamily="34" charset="0"/>
              </a:rPr>
              <a:t>            from large-scale data.</a:t>
            </a:r>
          </a:p>
          <a:p>
            <a:pPr algn="just">
              <a:lnSpc>
                <a:spcPct val="150000"/>
              </a:lnSpc>
            </a:pPr>
            <a:endParaRPr lang="en-US" sz="2000"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sz="2000" b="1" dirty="0">
                <a:solidFill>
                  <a:srgbClr val="0000FF"/>
                </a:solidFill>
                <a:latin typeface="Verdana" panose="020B0604030504040204" pitchFamily="34" charset="0"/>
                <a:ea typeface="Verdana" panose="020B0604030504040204" pitchFamily="34" charset="0"/>
                <a:cs typeface="Verdana" panose="020B0604030504040204" pitchFamily="34" charset="0"/>
              </a:rPr>
              <a:t>Main data mining tasks:</a:t>
            </a:r>
          </a:p>
          <a:p>
            <a:pPr marL="2171700" lvl="4" indent="-342900" algn="just">
              <a:lnSpc>
                <a:spcPct val="200000"/>
              </a:lnSpc>
              <a:buFont typeface="Wingdings" panose="05000000000000000000" pitchFamily="2" charset="2"/>
              <a:buChar char="q"/>
            </a:pPr>
            <a:r>
              <a:rPr lang="en-US" sz="2000" b="1" i="1" dirty="0">
                <a:solidFill>
                  <a:srgbClr val="C00000"/>
                </a:solidFill>
                <a:latin typeface="Verdana" panose="020B0604030504040204" pitchFamily="34" charset="0"/>
                <a:ea typeface="Verdana" panose="020B0604030504040204" pitchFamily="34" charset="0"/>
                <a:cs typeface="Verdana" panose="020B0604030504040204" pitchFamily="34" charset="0"/>
              </a:rPr>
              <a:t>Exploratory Data Analysis </a:t>
            </a:r>
          </a:p>
          <a:p>
            <a:pPr marL="2171700" lvl="4" indent="-342900" algn="just">
              <a:lnSpc>
                <a:spcPct val="200000"/>
              </a:lnSpc>
              <a:buFont typeface="Wingdings" panose="05000000000000000000" pitchFamily="2" charset="2"/>
              <a:buChar char="q"/>
            </a:pPr>
            <a:r>
              <a:rPr lang="en-US" sz="2000" b="1" i="1" dirty="0">
                <a:solidFill>
                  <a:srgbClr val="C00000"/>
                </a:solidFill>
                <a:latin typeface="Verdana" panose="020B0604030504040204" pitchFamily="34" charset="0"/>
                <a:ea typeface="Verdana" panose="020B0604030504040204" pitchFamily="34" charset="0"/>
                <a:cs typeface="Verdana" panose="020B0604030504040204" pitchFamily="34" charset="0"/>
              </a:rPr>
              <a:t>Frequent Pattern Mining</a:t>
            </a:r>
          </a:p>
          <a:p>
            <a:pPr marL="2171700" lvl="4" indent="-342900" algn="just">
              <a:lnSpc>
                <a:spcPct val="200000"/>
              </a:lnSpc>
              <a:buFont typeface="Wingdings" panose="05000000000000000000" pitchFamily="2" charset="2"/>
              <a:buChar char="q"/>
            </a:pPr>
            <a:r>
              <a:rPr lang="en-US" sz="2000" b="1" i="1" dirty="0">
                <a:solidFill>
                  <a:srgbClr val="C00000"/>
                </a:solidFill>
                <a:latin typeface="Verdana" panose="020B0604030504040204" pitchFamily="34" charset="0"/>
                <a:ea typeface="Verdana" panose="020B0604030504040204" pitchFamily="34" charset="0"/>
                <a:cs typeface="Verdana" panose="020B0604030504040204" pitchFamily="34" charset="0"/>
              </a:rPr>
              <a:t>Clustering and Classification</a:t>
            </a:r>
          </a:p>
        </p:txBody>
      </p:sp>
    </p:spTree>
    <p:extLst>
      <p:ext uri="{BB962C8B-B14F-4D97-AF65-F5344CB8AC3E}">
        <p14:creationId xmlns:p14="http://schemas.microsoft.com/office/powerpoint/2010/main" val="4017971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029" t="7553" r="23500" b="31510"/>
          <a:stretch/>
        </p:blipFill>
        <p:spPr>
          <a:xfrm>
            <a:off x="438150" y="361949"/>
            <a:ext cx="11353800" cy="5851959"/>
          </a:xfrm>
          <a:prstGeom prst="rect">
            <a:avLst/>
          </a:prstGeom>
        </p:spPr>
      </p:pic>
    </p:spTree>
    <p:extLst>
      <p:ext uri="{BB962C8B-B14F-4D97-AF65-F5344CB8AC3E}">
        <p14:creationId xmlns:p14="http://schemas.microsoft.com/office/powerpoint/2010/main" val="5273079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736" t="8073" r="25989" b="31771"/>
          <a:stretch/>
        </p:blipFill>
        <p:spPr>
          <a:xfrm>
            <a:off x="533400" y="476249"/>
            <a:ext cx="11201400" cy="5894131"/>
          </a:xfrm>
          <a:prstGeom prst="rect">
            <a:avLst/>
          </a:prstGeom>
        </p:spPr>
      </p:pic>
    </p:spTree>
    <p:extLst>
      <p:ext uri="{BB962C8B-B14F-4D97-AF65-F5344CB8AC3E}">
        <p14:creationId xmlns:p14="http://schemas.microsoft.com/office/powerpoint/2010/main" val="10701604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737" t="8333" r="17936" b="18490"/>
          <a:stretch/>
        </p:blipFill>
        <p:spPr>
          <a:xfrm>
            <a:off x="888022" y="285749"/>
            <a:ext cx="10694377" cy="6083239"/>
          </a:xfrm>
          <a:prstGeom prst="rect">
            <a:avLst/>
          </a:prstGeom>
        </p:spPr>
      </p:pic>
    </p:spTree>
    <p:extLst>
      <p:ext uri="{BB962C8B-B14F-4D97-AF65-F5344CB8AC3E}">
        <p14:creationId xmlns:p14="http://schemas.microsoft.com/office/powerpoint/2010/main" val="5309223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199" t="28385" r="8053" b="32031"/>
          <a:stretch/>
        </p:blipFill>
        <p:spPr>
          <a:xfrm>
            <a:off x="285750" y="1428750"/>
            <a:ext cx="11613482" cy="3295650"/>
          </a:xfrm>
          <a:prstGeom prst="rect">
            <a:avLst/>
          </a:prstGeom>
        </p:spPr>
      </p:pic>
    </p:spTree>
    <p:extLst>
      <p:ext uri="{BB962C8B-B14F-4D97-AF65-F5344CB8AC3E}">
        <p14:creationId xmlns:p14="http://schemas.microsoft.com/office/powerpoint/2010/main" val="23416478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9737" t="7292" r="24963" b="32812"/>
          <a:stretch/>
        </p:blipFill>
        <p:spPr>
          <a:xfrm>
            <a:off x="533400" y="380999"/>
            <a:ext cx="11296650" cy="5825627"/>
          </a:xfrm>
          <a:prstGeom prst="rect">
            <a:avLst/>
          </a:prstGeom>
        </p:spPr>
      </p:pic>
    </p:spTree>
    <p:extLst>
      <p:ext uri="{BB962C8B-B14F-4D97-AF65-F5344CB8AC3E}">
        <p14:creationId xmlns:p14="http://schemas.microsoft.com/office/powerpoint/2010/main" val="23490527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4430" y="1092758"/>
            <a:ext cx="11760564" cy="3620910"/>
          </a:xfrm>
          <a:prstGeom prst="rect">
            <a:avLst/>
          </a:prstGeom>
        </p:spPr>
      </p:pic>
    </p:spTree>
    <p:extLst>
      <p:ext uri="{BB962C8B-B14F-4D97-AF65-F5344CB8AC3E}">
        <p14:creationId xmlns:p14="http://schemas.microsoft.com/office/powerpoint/2010/main" val="9272203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3747" y="944940"/>
            <a:ext cx="9650568" cy="4662815"/>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txBody>
          <a:bodyPr wrap="square">
            <a:spAutoFit/>
          </a:bodyPr>
          <a:lstStyle/>
          <a:p>
            <a:pPr algn="just">
              <a:lnSpc>
                <a:spcPct val="150000"/>
              </a:lnSpc>
            </a:pPr>
            <a:r>
              <a:rPr lang="pt-BR" b="1" dirty="0">
                <a:latin typeface="Verdana" panose="020B0604030504040204" pitchFamily="34" charset="0"/>
                <a:ea typeface="Verdana" panose="020B0604030504040204" pitchFamily="34" charset="0"/>
                <a:cs typeface="Verdana" panose="020B0604030504040204" pitchFamily="34" charset="0"/>
              </a:rPr>
              <a:t>=-(H4/H5) * (I4 - I5)</a:t>
            </a:r>
          </a:p>
          <a:p>
            <a:pPr algn="just">
              <a:lnSpc>
                <a:spcPct val="150000"/>
              </a:lnSpc>
            </a:pPr>
            <a:endParaRPr lang="pt-BR" b="1"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pt-BR" b="1" dirty="0">
                <a:latin typeface="Verdana" panose="020B0604030504040204" pitchFamily="34" charset="0"/>
                <a:ea typeface="Verdana" panose="020B0604030504040204" pitchFamily="34" charset="0"/>
                <a:cs typeface="Verdana" panose="020B0604030504040204" pitchFamily="34" charset="0"/>
              </a:rPr>
              <a:t>= (H4/H5) * (LOG(H4,2) - LOG(H5,2))</a:t>
            </a:r>
          </a:p>
          <a:p>
            <a:pPr algn="just">
              <a:lnSpc>
                <a:spcPct val="150000"/>
              </a:lnSpc>
            </a:pPr>
            <a:endParaRPr lang="pt-BR" b="1"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pt-BR" b="1" dirty="0">
                <a:latin typeface="Verdana" panose="020B0604030504040204" pitchFamily="34" charset="0"/>
                <a:ea typeface="Verdana" panose="020B0604030504040204" pitchFamily="34" charset="0"/>
                <a:cs typeface="Verdana" panose="020B0604030504040204" pitchFamily="34" charset="0"/>
              </a:rPr>
              <a:t>= (H8/H9) * (LOG(H8,2) - LOG(H9,2))</a:t>
            </a:r>
          </a:p>
          <a:p>
            <a:pPr algn="just">
              <a:lnSpc>
                <a:spcPct val="150000"/>
              </a:lnSpc>
            </a:pPr>
            <a:endParaRPr lang="pt-BR" b="1"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pt-BR" b="1" dirty="0">
                <a:latin typeface="Verdana" panose="020B0604030504040204" pitchFamily="34" charset="0"/>
                <a:ea typeface="Verdana" panose="020B0604030504040204" pitchFamily="34" charset="0"/>
                <a:cs typeface="Verdana" panose="020B0604030504040204" pitchFamily="34" charset="0"/>
              </a:rPr>
              <a:t>=-I6 -I10</a:t>
            </a:r>
          </a:p>
          <a:p>
            <a:pPr algn="just">
              <a:lnSpc>
                <a:spcPct val="150000"/>
              </a:lnSpc>
            </a:pPr>
            <a:endParaRPr lang="pt-BR" b="1"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pt-BR" b="1" dirty="0">
                <a:latin typeface="Verdana" panose="020B0604030504040204" pitchFamily="34" charset="0"/>
                <a:ea typeface="Verdana" panose="020B0604030504040204" pitchFamily="34" charset="0"/>
                <a:cs typeface="Verdana" panose="020B0604030504040204" pitchFamily="34" charset="0"/>
              </a:rPr>
              <a:t>= (5/14) * (I5) + (5/14) * (l5)</a:t>
            </a:r>
          </a:p>
          <a:p>
            <a:pPr algn="just">
              <a:lnSpc>
                <a:spcPct val="150000"/>
              </a:lnSpc>
            </a:pPr>
            <a:endParaRPr lang="pt-BR" b="1"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pt-BR" b="1" dirty="0">
                <a:latin typeface="Verdana" panose="020B0604030504040204" pitchFamily="34" charset="0"/>
                <a:ea typeface="Verdana" panose="020B0604030504040204" pitchFamily="34" charset="0"/>
                <a:cs typeface="Verdana" panose="020B0604030504040204" pitchFamily="34" charset="0"/>
              </a:rPr>
              <a:t>= 2 * ((5/14)*(I5))</a:t>
            </a:r>
            <a:endParaRPr lang="en-US"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294250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3547" y="204185"/>
            <a:ext cx="8551371" cy="6409562"/>
          </a:xfrm>
          <a:prstGeom prst="rect">
            <a:avLst/>
          </a:prstGeom>
        </p:spPr>
      </p:pic>
    </p:spTree>
    <p:extLst>
      <p:ext uri="{BB962C8B-B14F-4D97-AF65-F5344CB8AC3E}">
        <p14:creationId xmlns:p14="http://schemas.microsoft.com/office/powerpoint/2010/main" val="24914475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933" t="7688" r="23562" b="28621"/>
          <a:stretch/>
        </p:blipFill>
        <p:spPr>
          <a:xfrm>
            <a:off x="870858" y="391885"/>
            <a:ext cx="10636891" cy="5326743"/>
          </a:xfrm>
          <a:prstGeom prst="rect">
            <a:avLst/>
          </a:prstGeom>
        </p:spPr>
      </p:pic>
    </p:spTree>
    <p:extLst>
      <p:ext uri="{BB962C8B-B14F-4D97-AF65-F5344CB8AC3E}">
        <p14:creationId xmlns:p14="http://schemas.microsoft.com/office/powerpoint/2010/main" val="1621866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4435" y="526143"/>
            <a:ext cx="10840878" cy="5613400"/>
          </a:xfrm>
          <a:prstGeom prst="rect">
            <a:avLst/>
          </a:prstGeom>
        </p:spPr>
      </p:pic>
    </p:spTree>
    <p:extLst>
      <p:ext uri="{BB962C8B-B14F-4D97-AF65-F5344CB8AC3E}">
        <p14:creationId xmlns:p14="http://schemas.microsoft.com/office/powerpoint/2010/main" val="23959971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9594" y="180102"/>
            <a:ext cx="7889719" cy="6469311"/>
          </a:xfrm>
          <a:prstGeom prst="rect">
            <a:avLst/>
          </a:prstGeom>
        </p:spPr>
      </p:pic>
    </p:spTree>
    <p:extLst>
      <p:ext uri="{BB962C8B-B14F-4D97-AF65-F5344CB8AC3E}">
        <p14:creationId xmlns:p14="http://schemas.microsoft.com/office/powerpoint/2010/main" val="17997183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6814" y="468766"/>
            <a:ext cx="10742386" cy="5737411"/>
          </a:xfrm>
          <a:prstGeom prst="rect">
            <a:avLst/>
          </a:prstGeom>
        </p:spPr>
      </p:pic>
    </p:spTree>
    <p:extLst>
      <p:ext uri="{BB962C8B-B14F-4D97-AF65-F5344CB8AC3E}">
        <p14:creationId xmlns:p14="http://schemas.microsoft.com/office/powerpoint/2010/main" val="33484703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5250" y="367165"/>
            <a:ext cx="10921321" cy="5823524"/>
          </a:xfrm>
          <a:prstGeom prst="rect">
            <a:avLst/>
          </a:prstGeom>
        </p:spPr>
      </p:pic>
    </p:spTree>
    <p:extLst>
      <p:ext uri="{BB962C8B-B14F-4D97-AF65-F5344CB8AC3E}">
        <p14:creationId xmlns:p14="http://schemas.microsoft.com/office/powerpoint/2010/main" val="33284317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9287" y="553130"/>
            <a:ext cx="10962142" cy="5909170"/>
          </a:xfrm>
          <a:prstGeom prst="rect">
            <a:avLst/>
          </a:prstGeom>
        </p:spPr>
      </p:pic>
    </p:spTree>
    <p:extLst>
      <p:ext uri="{BB962C8B-B14F-4D97-AF65-F5344CB8AC3E}">
        <p14:creationId xmlns:p14="http://schemas.microsoft.com/office/powerpoint/2010/main" val="6711513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0926" y="641803"/>
            <a:ext cx="11328308" cy="5280025"/>
          </a:xfrm>
          <a:prstGeom prst="rect">
            <a:avLst/>
          </a:prstGeom>
        </p:spPr>
      </p:pic>
    </p:spTree>
    <p:extLst>
      <p:ext uri="{BB962C8B-B14F-4D97-AF65-F5344CB8AC3E}">
        <p14:creationId xmlns:p14="http://schemas.microsoft.com/office/powerpoint/2010/main" val="41568999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8334" y="667430"/>
            <a:ext cx="11531646" cy="5617256"/>
          </a:xfrm>
          <a:prstGeom prst="rect">
            <a:avLst/>
          </a:prstGeom>
        </p:spPr>
      </p:pic>
    </p:spTree>
    <p:extLst>
      <p:ext uri="{BB962C8B-B14F-4D97-AF65-F5344CB8AC3E}">
        <p14:creationId xmlns:p14="http://schemas.microsoft.com/office/powerpoint/2010/main" val="24555998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679" y="712333"/>
            <a:ext cx="11705992" cy="5078867"/>
          </a:xfrm>
          <a:prstGeom prst="rect">
            <a:avLst/>
          </a:prstGeom>
        </p:spPr>
      </p:pic>
    </p:spTree>
    <p:extLst>
      <p:ext uri="{BB962C8B-B14F-4D97-AF65-F5344CB8AC3E}">
        <p14:creationId xmlns:p14="http://schemas.microsoft.com/office/powerpoint/2010/main" val="32049219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0373" y="407307"/>
            <a:ext cx="11470370" cy="6074284"/>
          </a:xfrm>
          <a:prstGeom prst="rect">
            <a:avLst/>
          </a:prstGeom>
        </p:spPr>
      </p:pic>
    </p:spTree>
    <p:extLst>
      <p:ext uri="{BB962C8B-B14F-4D97-AF65-F5344CB8AC3E}">
        <p14:creationId xmlns:p14="http://schemas.microsoft.com/office/powerpoint/2010/main" val="39270129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9441" y="345167"/>
            <a:ext cx="11650251" cy="6084661"/>
          </a:xfrm>
          <a:prstGeom prst="rect">
            <a:avLst/>
          </a:prstGeom>
        </p:spPr>
      </p:pic>
    </p:spTree>
    <p:extLst>
      <p:ext uri="{BB962C8B-B14F-4D97-AF65-F5344CB8AC3E}">
        <p14:creationId xmlns:p14="http://schemas.microsoft.com/office/powerpoint/2010/main" val="3235419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6058" y="246743"/>
            <a:ext cx="5820228" cy="707886"/>
          </a:xfrm>
          <a:prstGeom prst="rect">
            <a:avLst/>
          </a:prstGeom>
          <a:noFill/>
        </p:spPr>
        <p:txBody>
          <a:bodyPr wrap="square" rtlCol="0">
            <a:spAutoFit/>
          </a:bodyPr>
          <a:lstStyle/>
          <a:p>
            <a:pPr algn="ctr"/>
            <a:r>
              <a:rPr lang="en-US" sz="4000" b="1" dirty="0" smtClean="0">
                <a:solidFill>
                  <a:srgbClr val="0000FF"/>
                </a:solidFill>
                <a:latin typeface="Verdana" panose="020B0604030504040204" pitchFamily="34" charset="0"/>
                <a:ea typeface="Verdana" panose="020B0604030504040204" pitchFamily="34" charset="0"/>
                <a:cs typeface="Verdana" panose="020B0604030504040204" pitchFamily="34" charset="0"/>
              </a:rPr>
              <a:t>Bias and Variance</a:t>
            </a:r>
            <a:endParaRPr lang="en-US" sz="4000" b="1" dirty="0">
              <a:solidFill>
                <a:srgbClr val="0000FF"/>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2"/>
          <a:stretch>
            <a:fillRect/>
          </a:stretch>
        </p:blipFill>
        <p:spPr>
          <a:xfrm>
            <a:off x="2373087" y="954629"/>
            <a:ext cx="7286170" cy="5771539"/>
          </a:xfrm>
          <a:prstGeom prst="rect">
            <a:avLst/>
          </a:prstGeom>
        </p:spPr>
      </p:pic>
    </p:spTree>
    <p:extLst>
      <p:ext uri="{BB962C8B-B14F-4D97-AF65-F5344CB8AC3E}">
        <p14:creationId xmlns:p14="http://schemas.microsoft.com/office/powerpoint/2010/main" val="36171200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166" y="1191757"/>
            <a:ext cx="4495347" cy="3664015"/>
          </a:xfrm>
          <a:prstGeom prst="rect">
            <a:avLst/>
          </a:prstGeom>
        </p:spPr>
      </p:pic>
      <p:pic>
        <p:nvPicPr>
          <p:cNvPr id="3" name="Picture 2"/>
          <p:cNvPicPr>
            <a:picLocks noChangeAspect="1"/>
          </p:cNvPicPr>
          <p:nvPr/>
        </p:nvPicPr>
        <p:blipFill>
          <a:blip r:embed="rId3"/>
          <a:stretch>
            <a:fillRect/>
          </a:stretch>
        </p:blipFill>
        <p:spPr>
          <a:xfrm>
            <a:off x="5417512" y="1191757"/>
            <a:ext cx="6132458" cy="3713050"/>
          </a:xfrm>
          <a:prstGeom prst="rect">
            <a:avLst/>
          </a:prstGeom>
        </p:spPr>
      </p:pic>
    </p:spTree>
    <p:extLst>
      <p:ext uri="{BB962C8B-B14F-4D97-AF65-F5344CB8AC3E}">
        <p14:creationId xmlns:p14="http://schemas.microsoft.com/office/powerpoint/2010/main" val="19074029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9434" y="426786"/>
            <a:ext cx="10213145" cy="523220"/>
          </a:xfrm>
          <a:prstGeom prst="rect">
            <a:avLst/>
          </a:prstGeom>
          <a:noFill/>
        </p:spPr>
        <p:txBody>
          <a:bodyPr wrap="square" rtlCol="0">
            <a:spAutoFit/>
          </a:bodyPr>
          <a:lstStyle/>
          <a:p>
            <a:pPr algn="ctr"/>
            <a:r>
              <a:rPr lang="en-US" sz="2800" b="1" dirty="0">
                <a:solidFill>
                  <a:srgbClr val="0000FF"/>
                </a:solidFill>
                <a:latin typeface="Verdana" panose="020B0604030504040204" pitchFamily="34" charset="0"/>
                <a:ea typeface="Verdana" panose="020B0604030504040204" pitchFamily="34" charset="0"/>
                <a:cs typeface="Verdana" panose="020B0604030504040204" pitchFamily="34" charset="0"/>
              </a:rPr>
              <a:t>DATA MATRIX</a:t>
            </a:r>
          </a:p>
        </p:txBody>
      </p:sp>
      <p:pic>
        <p:nvPicPr>
          <p:cNvPr id="2" name="Picture 1"/>
          <p:cNvPicPr>
            <a:picLocks noChangeAspect="1"/>
          </p:cNvPicPr>
          <p:nvPr/>
        </p:nvPicPr>
        <p:blipFill>
          <a:blip r:embed="rId2"/>
          <a:stretch>
            <a:fillRect/>
          </a:stretch>
        </p:blipFill>
        <p:spPr>
          <a:xfrm>
            <a:off x="257951" y="1566257"/>
            <a:ext cx="11747195" cy="4190599"/>
          </a:xfrm>
          <a:prstGeom prst="rect">
            <a:avLst/>
          </a:prstGeom>
        </p:spPr>
      </p:pic>
    </p:spTree>
    <p:extLst>
      <p:ext uri="{BB962C8B-B14F-4D97-AF65-F5344CB8AC3E}">
        <p14:creationId xmlns:p14="http://schemas.microsoft.com/office/powerpoint/2010/main" val="24088798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5565" y="944562"/>
            <a:ext cx="5801406" cy="4513470"/>
          </a:xfrm>
          <a:prstGeom prst="rect">
            <a:avLst/>
          </a:prstGeom>
        </p:spPr>
      </p:pic>
      <p:pic>
        <p:nvPicPr>
          <p:cNvPr id="3" name="Picture 2"/>
          <p:cNvPicPr>
            <a:picLocks noChangeAspect="1"/>
          </p:cNvPicPr>
          <p:nvPr/>
        </p:nvPicPr>
        <p:blipFill>
          <a:blip r:embed="rId3"/>
          <a:stretch>
            <a:fillRect/>
          </a:stretch>
        </p:blipFill>
        <p:spPr>
          <a:xfrm>
            <a:off x="6299200" y="944562"/>
            <a:ext cx="5563733" cy="4513470"/>
          </a:xfrm>
          <a:prstGeom prst="rect">
            <a:avLst/>
          </a:prstGeom>
        </p:spPr>
      </p:pic>
    </p:spTree>
    <p:extLst>
      <p:ext uri="{BB962C8B-B14F-4D97-AF65-F5344CB8AC3E}">
        <p14:creationId xmlns:p14="http://schemas.microsoft.com/office/powerpoint/2010/main" val="18521423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656" y="1096509"/>
            <a:ext cx="5854801" cy="4926920"/>
          </a:xfrm>
          <a:prstGeom prst="rect">
            <a:avLst/>
          </a:prstGeom>
        </p:spPr>
      </p:pic>
      <p:pic>
        <p:nvPicPr>
          <p:cNvPr id="3" name="Picture 2"/>
          <p:cNvPicPr>
            <a:picLocks noChangeAspect="1"/>
          </p:cNvPicPr>
          <p:nvPr/>
        </p:nvPicPr>
        <p:blipFill>
          <a:blip r:embed="rId3"/>
          <a:stretch>
            <a:fillRect/>
          </a:stretch>
        </p:blipFill>
        <p:spPr>
          <a:xfrm>
            <a:off x="6041795" y="1096507"/>
            <a:ext cx="6034093" cy="4926920"/>
          </a:xfrm>
          <a:prstGeom prst="rect">
            <a:avLst/>
          </a:prstGeom>
        </p:spPr>
      </p:pic>
    </p:spTree>
    <p:extLst>
      <p:ext uri="{BB962C8B-B14F-4D97-AF65-F5344CB8AC3E}">
        <p14:creationId xmlns:p14="http://schemas.microsoft.com/office/powerpoint/2010/main" val="25377923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965" y="1046842"/>
            <a:ext cx="5460320" cy="4155846"/>
          </a:xfrm>
          <a:prstGeom prst="rect">
            <a:avLst/>
          </a:prstGeom>
        </p:spPr>
      </p:pic>
      <p:pic>
        <p:nvPicPr>
          <p:cNvPr id="3" name="Picture 2"/>
          <p:cNvPicPr>
            <a:picLocks noChangeAspect="1"/>
          </p:cNvPicPr>
          <p:nvPr/>
        </p:nvPicPr>
        <p:blipFill>
          <a:blip r:embed="rId3"/>
          <a:stretch>
            <a:fillRect/>
          </a:stretch>
        </p:blipFill>
        <p:spPr>
          <a:xfrm>
            <a:off x="6135008" y="1046842"/>
            <a:ext cx="5640968" cy="4155846"/>
          </a:xfrm>
          <a:prstGeom prst="rect">
            <a:avLst/>
          </a:prstGeom>
        </p:spPr>
      </p:pic>
    </p:spTree>
    <p:extLst>
      <p:ext uri="{BB962C8B-B14F-4D97-AF65-F5344CB8AC3E}">
        <p14:creationId xmlns:p14="http://schemas.microsoft.com/office/powerpoint/2010/main" val="16629427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210" y="1072469"/>
            <a:ext cx="5502691" cy="4196217"/>
          </a:xfrm>
          <a:prstGeom prst="rect">
            <a:avLst/>
          </a:prstGeom>
        </p:spPr>
      </p:pic>
      <p:pic>
        <p:nvPicPr>
          <p:cNvPr id="3" name="Picture 2"/>
          <p:cNvPicPr>
            <a:picLocks noChangeAspect="1"/>
          </p:cNvPicPr>
          <p:nvPr/>
        </p:nvPicPr>
        <p:blipFill>
          <a:blip r:embed="rId3"/>
          <a:stretch>
            <a:fillRect/>
          </a:stretch>
        </p:blipFill>
        <p:spPr>
          <a:xfrm>
            <a:off x="5998400" y="1072469"/>
            <a:ext cx="5774182" cy="4196217"/>
          </a:xfrm>
          <a:prstGeom prst="rect">
            <a:avLst/>
          </a:prstGeom>
        </p:spPr>
      </p:pic>
    </p:spTree>
    <p:extLst>
      <p:ext uri="{BB962C8B-B14F-4D97-AF65-F5344CB8AC3E}">
        <p14:creationId xmlns:p14="http://schemas.microsoft.com/office/powerpoint/2010/main" val="39695866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7867" y="1270454"/>
            <a:ext cx="5551096" cy="4070804"/>
          </a:xfrm>
          <a:prstGeom prst="rect">
            <a:avLst/>
          </a:prstGeom>
        </p:spPr>
      </p:pic>
      <p:pic>
        <p:nvPicPr>
          <p:cNvPr id="3" name="Picture 2"/>
          <p:cNvPicPr>
            <a:picLocks noChangeAspect="1"/>
          </p:cNvPicPr>
          <p:nvPr/>
        </p:nvPicPr>
        <p:blipFill>
          <a:blip r:embed="rId3"/>
          <a:stretch>
            <a:fillRect/>
          </a:stretch>
        </p:blipFill>
        <p:spPr>
          <a:xfrm>
            <a:off x="6162448" y="1270454"/>
            <a:ext cx="5660247" cy="4070804"/>
          </a:xfrm>
          <a:prstGeom prst="rect">
            <a:avLst/>
          </a:prstGeom>
        </p:spPr>
      </p:pic>
    </p:spTree>
    <p:extLst>
      <p:ext uri="{BB962C8B-B14F-4D97-AF65-F5344CB8AC3E}">
        <p14:creationId xmlns:p14="http://schemas.microsoft.com/office/powerpoint/2010/main" val="23156750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650" y="1115104"/>
            <a:ext cx="5910096" cy="4269695"/>
          </a:xfrm>
          <a:prstGeom prst="rect">
            <a:avLst/>
          </a:prstGeom>
        </p:spPr>
      </p:pic>
      <p:pic>
        <p:nvPicPr>
          <p:cNvPr id="3" name="Picture 2"/>
          <p:cNvPicPr>
            <a:picLocks noChangeAspect="1"/>
          </p:cNvPicPr>
          <p:nvPr/>
        </p:nvPicPr>
        <p:blipFill>
          <a:blip r:embed="rId3"/>
          <a:stretch>
            <a:fillRect/>
          </a:stretch>
        </p:blipFill>
        <p:spPr>
          <a:xfrm>
            <a:off x="6237142" y="1115104"/>
            <a:ext cx="5780687" cy="4269695"/>
          </a:xfrm>
          <a:prstGeom prst="rect">
            <a:avLst/>
          </a:prstGeom>
        </p:spPr>
      </p:pic>
    </p:spTree>
    <p:extLst>
      <p:ext uri="{BB962C8B-B14F-4D97-AF65-F5344CB8AC3E}">
        <p14:creationId xmlns:p14="http://schemas.microsoft.com/office/powerpoint/2010/main" val="21921537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0349" y="924260"/>
            <a:ext cx="5995308" cy="4376575"/>
          </a:xfrm>
          <a:prstGeom prst="rect">
            <a:avLst/>
          </a:prstGeom>
        </p:spPr>
      </p:pic>
      <p:pic>
        <p:nvPicPr>
          <p:cNvPr id="3" name="Picture 2"/>
          <p:cNvPicPr>
            <a:picLocks noChangeAspect="1"/>
          </p:cNvPicPr>
          <p:nvPr/>
        </p:nvPicPr>
        <p:blipFill>
          <a:blip r:embed="rId3"/>
          <a:stretch>
            <a:fillRect/>
          </a:stretch>
        </p:blipFill>
        <p:spPr>
          <a:xfrm>
            <a:off x="6691086" y="964972"/>
            <a:ext cx="5288643" cy="4291012"/>
          </a:xfrm>
          <a:prstGeom prst="rect">
            <a:avLst/>
          </a:prstGeom>
        </p:spPr>
      </p:pic>
    </p:spTree>
    <p:extLst>
      <p:ext uri="{BB962C8B-B14F-4D97-AF65-F5344CB8AC3E}">
        <p14:creationId xmlns:p14="http://schemas.microsoft.com/office/powerpoint/2010/main" val="26486603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010" y="1190549"/>
            <a:ext cx="5440589" cy="4063369"/>
          </a:xfrm>
          <a:prstGeom prst="rect">
            <a:avLst/>
          </a:prstGeom>
        </p:spPr>
      </p:pic>
      <p:pic>
        <p:nvPicPr>
          <p:cNvPr id="3" name="Picture 2"/>
          <p:cNvPicPr>
            <a:picLocks noChangeAspect="1"/>
          </p:cNvPicPr>
          <p:nvPr/>
        </p:nvPicPr>
        <p:blipFill>
          <a:blip r:embed="rId3"/>
          <a:stretch>
            <a:fillRect/>
          </a:stretch>
        </p:blipFill>
        <p:spPr>
          <a:xfrm>
            <a:off x="6494335" y="1190549"/>
            <a:ext cx="5320293" cy="4021283"/>
          </a:xfrm>
          <a:prstGeom prst="rect">
            <a:avLst/>
          </a:prstGeom>
        </p:spPr>
      </p:pic>
    </p:spTree>
    <p:extLst>
      <p:ext uri="{BB962C8B-B14F-4D97-AF65-F5344CB8AC3E}">
        <p14:creationId xmlns:p14="http://schemas.microsoft.com/office/powerpoint/2010/main" val="19861143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5275" y="828675"/>
            <a:ext cx="11622982" cy="4933496"/>
          </a:xfrm>
          <a:prstGeom prst="rect">
            <a:avLst/>
          </a:prstGeom>
        </p:spPr>
      </p:pic>
    </p:spTree>
    <p:extLst>
      <p:ext uri="{BB962C8B-B14F-4D97-AF65-F5344CB8AC3E}">
        <p14:creationId xmlns:p14="http://schemas.microsoft.com/office/powerpoint/2010/main" val="42851421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7006" y="442459"/>
            <a:ext cx="11413139" cy="5856742"/>
          </a:xfrm>
          <a:prstGeom prst="rect">
            <a:avLst/>
          </a:prstGeom>
        </p:spPr>
      </p:pic>
    </p:spTree>
    <p:extLst>
      <p:ext uri="{BB962C8B-B14F-4D97-AF65-F5344CB8AC3E}">
        <p14:creationId xmlns:p14="http://schemas.microsoft.com/office/powerpoint/2010/main" val="3045641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522" y="491181"/>
            <a:ext cx="11641709" cy="5078313"/>
          </a:xfrm>
          <a:prstGeom prst="rect">
            <a:avLst/>
          </a:prstGeom>
          <a:noFill/>
        </p:spPr>
        <p:txBody>
          <a:bodyPr wrap="square" rtlCol="0">
            <a:spAutoFit/>
          </a:bodyPr>
          <a:lstStyle/>
          <a:p>
            <a:pPr algn="just">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Columns  of the matrix are: </a:t>
            </a:r>
            <a:r>
              <a:rPr lang="en-US" b="1" i="1" dirty="0">
                <a:solidFill>
                  <a:srgbClr val="0000FF"/>
                </a:solidFill>
                <a:latin typeface="Verdana" panose="020B0604030504040204" pitchFamily="34" charset="0"/>
                <a:ea typeface="Verdana" panose="020B0604030504040204" pitchFamily="34" charset="0"/>
                <a:cs typeface="Verdana" panose="020B0604030504040204" pitchFamily="34" charset="0"/>
              </a:rPr>
              <a:t>attributes</a:t>
            </a:r>
            <a:r>
              <a:rPr lang="en-US" b="1" dirty="0">
                <a:solidFill>
                  <a:srgbClr val="0000FF"/>
                </a:solidFill>
                <a:latin typeface="Verdana" panose="020B0604030504040204" pitchFamily="34" charset="0"/>
                <a:ea typeface="Verdana" panose="020B0604030504040204" pitchFamily="34" charset="0"/>
                <a:cs typeface="Verdana" panose="020B0604030504040204" pitchFamily="34" charset="0"/>
              </a:rPr>
              <a:t>, </a:t>
            </a:r>
            <a:r>
              <a:rPr lang="en-US" b="1" i="1" dirty="0">
                <a:solidFill>
                  <a:srgbClr val="0000FF"/>
                </a:solidFill>
                <a:latin typeface="Verdana" panose="020B0604030504040204" pitchFamily="34" charset="0"/>
                <a:ea typeface="Verdana" panose="020B0604030504040204" pitchFamily="34" charset="0"/>
                <a:cs typeface="Verdana" panose="020B0604030504040204" pitchFamily="34" charset="0"/>
              </a:rPr>
              <a:t>properties</a:t>
            </a:r>
            <a:r>
              <a:rPr lang="en-US" b="1" dirty="0">
                <a:solidFill>
                  <a:srgbClr val="0000FF"/>
                </a:solidFill>
                <a:latin typeface="Verdana" panose="020B0604030504040204" pitchFamily="34" charset="0"/>
                <a:ea typeface="Verdana" panose="020B0604030504040204" pitchFamily="34" charset="0"/>
                <a:cs typeface="Verdana" panose="020B0604030504040204" pitchFamily="34" charset="0"/>
              </a:rPr>
              <a:t>, </a:t>
            </a:r>
            <a:r>
              <a:rPr lang="en-US" b="1" i="1" dirty="0">
                <a:solidFill>
                  <a:srgbClr val="0000FF"/>
                </a:solidFill>
                <a:latin typeface="Verdana" panose="020B0604030504040204" pitchFamily="34" charset="0"/>
                <a:ea typeface="Verdana" panose="020B0604030504040204" pitchFamily="34" charset="0"/>
                <a:cs typeface="Verdana" panose="020B0604030504040204" pitchFamily="34" charset="0"/>
              </a:rPr>
              <a:t>features</a:t>
            </a:r>
            <a:r>
              <a:rPr lang="en-US" b="1" dirty="0">
                <a:solidFill>
                  <a:srgbClr val="0000FF"/>
                </a:solidFill>
                <a:latin typeface="Verdana" panose="020B0604030504040204" pitchFamily="34" charset="0"/>
                <a:ea typeface="Verdana" panose="020B0604030504040204" pitchFamily="34" charset="0"/>
                <a:cs typeface="Verdana" panose="020B0604030504040204" pitchFamily="34" charset="0"/>
              </a:rPr>
              <a:t>, </a:t>
            </a:r>
            <a:r>
              <a:rPr lang="en-US" b="1" i="1" dirty="0">
                <a:solidFill>
                  <a:srgbClr val="0000FF"/>
                </a:solidFill>
                <a:latin typeface="Verdana" panose="020B0604030504040204" pitchFamily="34" charset="0"/>
                <a:ea typeface="Verdana" panose="020B0604030504040204" pitchFamily="34" charset="0"/>
                <a:cs typeface="Verdana" panose="020B0604030504040204" pitchFamily="34" charset="0"/>
              </a:rPr>
              <a:t>dimensions</a:t>
            </a:r>
            <a:r>
              <a:rPr lang="en-US" b="1" dirty="0">
                <a:solidFill>
                  <a:srgbClr val="0000FF"/>
                </a:solidFill>
                <a:latin typeface="Verdana" panose="020B0604030504040204" pitchFamily="34" charset="0"/>
                <a:ea typeface="Verdana" panose="020B0604030504040204" pitchFamily="34" charset="0"/>
                <a:cs typeface="Verdana" panose="020B0604030504040204" pitchFamily="34" charset="0"/>
              </a:rPr>
              <a:t>, </a:t>
            </a:r>
            <a:r>
              <a:rPr lang="en-US" b="1" i="1" dirty="0">
                <a:solidFill>
                  <a:srgbClr val="0000FF"/>
                </a:solidFill>
                <a:latin typeface="Verdana" panose="020B0604030504040204" pitchFamily="34" charset="0"/>
                <a:ea typeface="Verdana" panose="020B0604030504040204" pitchFamily="34" charset="0"/>
                <a:cs typeface="Verdana" panose="020B0604030504040204" pitchFamily="34" charset="0"/>
              </a:rPr>
              <a:t>variables</a:t>
            </a:r>
            <a:r>
              <a:rPr lang="en-US" b="1" dirty="0">
                <a:solidFill>
                  <a:srgbClr val="0000FF"/>
                </a:solidFill>
                <a:latin typeface="Verdana" panose="020B0604030504040204" pitchFamily="34" charset="0"/>
                <a:ea typeface="Verdana" panose="020B0604030504040204" pitchFamily="34" charset="0"/>
                <a:cs typeface="Verdana" panose="020B0604030504040204" pitchFamily="34" charset="0"/>
              </a:rPr>
              <a:t>, </a:t>
            </a:r>
            <a:r>
              <a:rPr lang="en-US" b="1" i="1" dirty="0">
                <a:solidFill>
                  <a:srgbClr val="0000FF"/>
                </a:solidFill>
                <a:latin typeface="Verdana" panose="020B0604030504040204" pitchFamily="34" charset="0"/>
                <a:ea typeface="Verdana" panose="020B0604030504040204" pitchFamily="34" charset="0"/>
                <a:cs typeface="Verdana" panose="020B0604030504040204" pitchFamily="34" charset="0"/>
              </a:rPr>
              <a:t>fields</a:t>
            </a:r>
            <a:r>
              <a:rPr lang="en-US" b="1" dirty="0">
                <a:solidFill>
                  <a:srgbClr val="0000FF"/>
                </a:solidFill>
                <a:latin typeface="Verdana" panose="020B0604030504040204" pitchFamily="34" charset="0"/>
                <a:ea typeface="Verdana" panose="020B0604030504040204" pitchFamily="34" charset="0"/>
                <a:cs typeface="Verdana" panose="020B0604030504040204" pitchFamily="34" charset="0"/>
              </a:rPr>
              <a:t>, and so on</a:t>
            </a:r>
            <a:r>
              <a:rPr lang="en-US" dirty="0">
                <a:latin typeface="Verdana" panose="020B0604030504040204" pitchFamily="34" charset="0"/>
                <a:ea typeface="Verdana" panose="020B0604030504040204" pitchFamily="34" charset="0"/>
                <a:cs typeface="Verdana" panose="020B0604030504040204" pitchFamily="34" charset="0"/>
              </a:rPr>
              <a:t>.</a:t>
            </a:r>
          </a:p>
          <a:p>
            <a:pPr algn="just">
              <a:lnSpc>
                <a:spcPct val="150000"/>
              </a:lnSpc>
            </a:pPr>
            <a:endParaRPr lang="en-US"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b="1" i="1" dirty="0">
                <a:solidFill>
                  <a:srgbClr val="0000FF"/>
                </a:solidFill>
                <a:latin typeface="Verdana" panose="020B0604030504040204" pitchFamily="34" charset="0"/>
                <a:ea typeface="Verdana" panose="020B0604030504040204" pitchFamily="34" charset="0"/>
                <a:cs typeface="Verdana" panose="020B0604030504040204" pitchFamily="34" charset="0"/>
              </a:rPr>
              <a:t>Data Size</a:t>
            </a:r>
            <a:r>
              <a:rPr lang="en-US" b="1" dirty="0">
                <a:solidFill>
                  <a:srgbClr val="0000FF"/>
                </a:solidFill>
                <a:latin typeface="Verdana" panose="020B0604030504040204" pitchFamily="34" charset="0"/>
                <a:ea typeface="Verdana" panose="020B0604030504040204" pitchFamily="34" charset="0"/>
                <a:cs typeface="Verdana" panose="020B0604030504040204" pitchFamily="34" charset="0"/>
              </a:rPr>
              <a:t>:</a:t>
            </a:r>
            <a:r>
              <a:rPr lang="en-US" dirty="0">
                <a:latin typeface="Verdana" panose="020B0604030504040204" pitchFamily="34" charset="0"/>
                <a:ea typeface="Verdana" panose="020B0604030504040204" pitchFamily="34" charset="0"/>
                <a:cs typeface="Verdana" panose="020B0604030504040204" pitchFamily="34" charset="0"/>
              </a:rPr>
              <a:t> The number of instances ‘n’ </a:t>
            </a:r>
          </a:p>
          <a:p>
            <a:pPr algn="just">
              <a:lnSpc>
                <a:spcPct val="150000"/>
              </a:lnSpc>
            </a:pPr>
            <a:endParaRPr lang="en-US" b="1"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b="1" dirty="0">
                <a:solidFill>
                  <a:srgbClr val="0000FF"/>
                </a:solidFill>
                <a:latin typeface="Verdana" panose="020B0604030504040204" pitchFamily="34" charset="0"/>
                <a:ea typeface="Verdana" panose="020B0604030504040204" pitchFamily="34" charset="0"/>
                <a:cs typeface="Verdana" panose="020B0604030504040204" pitchFamily="34" charset="0"/>
              </a:rPr>
              <a:t>Data Dimensionality: </a:t>
            </a:r>
            <a:r>
              <a:rPr lang="en-US" dirty="0">
                <a:latin typeface="Verdana" panose="020B0604030504040204" pitchFamily="34" charset="0"/>
                <a:ea typeface="Verdana" panose="020B0604030504040204" pitchFamily="34" charset="0"/>
                <a:cs typeface="Verdana" panose="020B0604030504040204" pitchFamily="34" charset="0"/>
              </a:rPr>
              <a:t>The number of attributes d.</a:t>
            </a:r>
          </a:p>
          <a:p>
            <a:pPr algn="just">
              <a:lnSpc>
                <a:spcPct val="150000"/>
              </a:lnSpc>
            </a:pPr>
            <a:endParaRPr lang="en-US"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b="1" i="1" dirty="0" err="1">
                <a:solidFill>
                  <a:srgbClr val="0000FF"/>
                </a:solidFill>
                <a:latin typeface="Verdana" panose="020B0604030504040204" pitchFamily="34" charset="0"/>
                <a:ea typeface="Verdana" panose="020B0604030504040204" pitchFamily="34" charset="0"/>
                <a:cs typeface="Verdana" panose="020B0604030504040204" pitchFamily="34" charset="0"/>
              </a:rPr>
              <a:t>Univariate</a:t>
            </a:r>
            <a:r>
              <a:rPr lang="en-US" b="1" i="1" dirty="0">
                <a:solidFill>
                  <a:srgbClr val="0000FF"/>
                </a:solidFill>
                <a:latin typeface="Verdana" panose="020B0604030504040204" pitchFamily="34" charset="0"/>
                <a:ea typeface="Verdana" panose="020B0604030504040204" pitchFamily="34" charset="0"/>
                <a:cs typeface="Verdana" panose="020B0604030504040204" pitchFamily="34" charset="0"/>
              </a:rPr>
              <a:t> Analysis</a:t>
            </a:r>
            <a:r>
              <a:rPr lang="en-US" i="1" dirty="0">
                <a:solidFill>
                  <a:srgbClr val="0000FF"/>
                </a:solidFill>
                <a:latin typeface="Verdana" panose="020B0604030504040204" pitchFamily="34" charset="0"/>
                <a:ea typeface="Verdana" panose="020B0604030504040204" pitchFamily="34" charset="0"/>
                <a:cs typeface="Verdana" panose="020B0604030504040204" pitchFamily="34" charset="0"/>
              </a:rPr>
              <a:t>: </a:t>
            </a:r>
            <a:r>
              <a:rPr lang="en-US" i="1" dirty="0">
                <a:latin typeface="Verdana" panose="020B0604030504040204" pitchFamily="34" charset="0"/>
                <a:ea typeface="Verdana" panose="020B0604030504040204" pitchFamily="34" charset="0"/>
                <a:cs typeface="Verdana" panose="020B0604030504040204" pitchFamily="34" charset="0"/>
              </a:rPr>
              <a:t>A</a:t>
            </a:r>
            <a:r>
              <a:rPr lang="en-US" dirty="0">
                <a:latin typeface="Verdana" panose="020B0604030504040204" pitchFamily="34" charset="0"/>
                <a:ea typeface="Verdana" panose="020B0604030504040204" pitchFamily="34" charset="0"/>
                <a:cs typeface="Verdana" panose="020B0604030504040204" pitchFamily="34" charset="0"/>
              </a:rPr>
              <a:t>nalysis of a single attribute</a:t>
            </a:r>
          </a:p>
          <a:p>
            <a:pPr algn="just">
              <a:lnSpc>
                <a:spcPct val="150000"/>
              </a:lnSpc>
            </a:pPr>
            <a:endParaRPr lang="en-US"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b="1" i="1" dirty="0">
                <a:solidFill>
                  <a:srgbClr val="0000FF"/>
                </a:solidFill>
                <a:latin typeface="Verdana" panose="020B0604030504040204" pitchFamily="34" charset="0"/>
                <a:ea typeface="Verdana" panose="020B0604030504040204" pitchFamily="34" charset="0"/>
                <a:cs typeface="Verdana" panose="020B0604030504040204" pitchFamily="34" charset="0"/>
              </a:rPr>
              <a:t>Bivariate Analysis</a:t>
            </a:r>
            <a:r>
              <a:rPr lang="en-US" i="1" dirty="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simultaneous analysis of two attributes </a:t>
            </a:r>
          </a:p>
          <a:p>
            <a:pPr algn="just">
              <a:lnSpc>
                <a:spcPct val="150000"/>
              </a:lnSpc>
            </a:pPr>
            <a:endParaRPr lang="en-US"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b="1" i="1" dirty="0">
                <a:solidFill>
                  <a:srgbClr val="0000FF"/>
                </a:solidFill>
                <a:latin typeface="Verdana" panose="020B0604030504040204" pitchFamily="34" charset="0"/>
                <a:ea typeface="Verdana" panose="020B0604030504040204" pitchFamily="34" charset="0"/>
                <a:cs typeface="Verdana" panose="020B0604030504040204" pitchFamily="34" charset="0"/>
              </a:rPr>
              <a:t>Multivariate Analysis</a:t>
            </a:r>
            <a:r>
              <a:rPr lang="en-US" i="1" dirty="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Simultaneous analysis of more than two attributes.</a:t>
            </a:r>
          </a:p>
        </p:txBody>
      </p:sp>
    </p:spTree>
    <p:extLst>
      <p:ext uri="{BB962C8B-B14F-4D97-AF65-F5344CB8AC3E}">
        <p14:creationId xmlns:p14="http://schemas.microsoft.com/office/powerpoint/2010/main" val="5402527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325" y="808490"/>
            <a:ext cx="11925085" cy="4852081"/>
          </a:xfrm>
          <a:prstGeom prst="rect">
            <a:avLst/>
          </a:prstGeom>
        </p:spPr>
      </p:pic>
    </p:spTree>
    <p:extLst>
      <p:ext uri="{BB962C8B-B14F-4D97-AF65-F5344CB8AC3E}">
        <p14:creationId xmlns:p14="http://schemas.microsoft.com/office/powerpoint/2010/main" val="31629940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9066" y="547460"/>
            <a:ext cx="11645964" cy="4837339"/>
          </a:xfrm>
          <a:prstGeom prst="rect">
            <a:avLst/>
          </a:prstGeom>
        </p:spPr>
      </p:pic>
    </p:spTree>
    <p:extLst>
      <p:ext uri="{BB962C8B-B14F-4D97-AF65-F5344CB8AC3E}">
        <p14:creationId xmlns:p14="http://schemas.microsoft.com/office/powerpoint/2010/main" val="21765987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613" y="846591"/>
            <a:ext cx="11888906" cy="4741409"/>
          </a:xfrm>
          <a:prstGeom prst="rect">
            <a:avLst/>
          </a:prstGeom>
        </p:spPr>
      </p:pic>
    </p:spTree>
    <p:extLst>
      <p:ext uri="{BB962C8B-B14F-4D97-AF65-F5344CB8AC3E}">
        <p14:creationId xmlns:p14="http://schemas.microsoft.com/office/powerpoint/2010/main" val="9251757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356" y="943883"/>
            <a:ext cx="11876657" cy="4818288"/>
          </a:xfrm>
          <a:prstGeom prst="rect">
            <a:avLst/>
          </a:prstGeom>
        </p:spPr>
      </p:pic>
    </p:spTree>
    <p:extLst>
      <p:ext uri="{BB962C8B-B14F-4D97-AF65-F5344CB8AC3E}">
        <p14:creationId xmlns:p14="http://schemas.microsoft.com/office/powerpoint/2010/main" val="5769110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588" y="737507"/>
            <a:ext cx="11767311" cy="5039178"/>
          </a:xfrm>
          <a:prstGeom prst="rect">
            <a:avLst/>
          </a:prstGeom>
        </p:spPr>
      </p:pic>
    </p:spTree>
    <p:extLst>
      <p:ext uri="{BB962C8B-B14F-4D97-AF65-F5344CB8AC3E}">
        <p14:creationId xmlns:p14="http://schemas.microsoft.com/office/powerpoint/2010/main" val="32792036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485" y="933450"/>
            <a:ext cx="11888730" cy="4654550"/>
          </a:xfrm>
          <a:prstGeom prst="rect">
            <a:avLst/>
          </a:prstGeom>
        </p:spPr>
      </p:pic>
    </p:spTree>
    <p:extLst>
      <p:ext uri="{BB962C8B-B14F-4D97-AF65-F5344CB8AC3E}">
        <p14:creationId xmlns:p14="http://schemas.microsoft.com/office/powerpoint/2010/main" val="8123513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316" y="856115"/>
            <a:ext cx="11896844" cy="4688342"/>
          </a:xfrm>
          <a:prstGeom prst="rect">
            <a:avLst/>
          </a:prstGeom>
        </p:spPr>
      </p:pic>
    </p:spTree>
    <p:extLst>
      <p:ext uri="{BB962C8B-B14F-4D97-AF65-F5344CB8AC3E}">
        <p14:creationId xmlns:p14="http://schemas.microsoft.com/office/powerpoint/2010/main" val="18137546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088" y="789441"/>
            <a:ext cx="11876769" cy="4894583"/>
          </a:xfrm>
          <a:prstGeom prst="rect">
            <a:avLst/>
          </a:prstGeom>
        </p:spPr>
      </p:pic>
    </p:spTree>
    <p:extLst>
      <p:ext uri="{BB962C8B-B14F-4D97-AF65-F5344CB8AC3E}">
        <p14:creationId xmlns:p14="http://schemas.microsoft.com/office/powerpoint/2010/main" val="41349648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850" y="581932"/>
            <a:ext cx="11641210" cy="4977039"/>
          </a:xfrm>
          <a:prstGeom prst="rect">
            <a:avLst/>
          </a:prstGeom>
        </p:spPr>
      </p:pic>
    </p:spTree>
    <p:extLst>
      <p:ext uri="{BB962C8B-B14F-4D97-AF65-F5344CB8AC3E}">
        <p14:creationId xmlns:p14="http://schemas.microsoft.com/office/powerpoint/2010/main" val="23901091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631" y="880835"/>
            <a:ext cx="11800929" cy="4765221"/>
          </a:xfrm>
          <a:prstGeom prst="rect">
            <a:avLst/>
          </a:prstGeom>
        </p:spPr>
      </p:pic>
    </p:spTree>
    <p:extLst>
      <p:ext uri="{BB962C8B-B14F-4D97-AF65-F5344CB8AC3E}">
        <p14:creationId xmlns:p14="http://schemas.microsoft.com/office/powerpoint/2010/main" val="33545397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018" y="1530506"/>
            <a:ext cx="11687972" cy="2564976"/>
          </a:xfrm>
          <a:prstGeom prst="rect">
            <a:avLst/>
          </a:prstGeom>
        </p:spPr>
      </p:pic>
    </p:spTree>
    <p:extLst>
      <p:ext uri="{BB962C8B-B14F-4D97-AF65-F5344CB8AC3E}">
        <p14:creationId xmlns:p14="http://schemas.microsoft.com/office/powerpoint/2010/main" val="5547154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083" y="687840"/>
            <a:ext cx="11868864" cy="4914673"/>
          </a:xfrm>
          <a:prstGeom prst="rect">
            <a:avLst/>
          </a:prstGeom>
        </p:spPr>
      </p:pic>
    </p:spTree>
    <p:extLst>
      <p:ext uri="{BB962C8B-B14F-4D97-AF65-F5344CB8AC3E}">
        <p14:creationId xmlns:p14="http://schemas.microsoft.com/office/powerpoint/2010/main" val="19729145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830" y="692604"/>
            <a:ext cx="11884627" cy="4866368"/>
          </a:xfrm>
          <a:prstGeom prst="rect">
            <a:avLst/>
          </a:prstGeom>
        </p:spPr>
      </p:pic>
    </p:spTree>
    <p:extLst>
      <p:ext uri="{BB962C8B-B14F-4D97-AF65-F5344CB8AC3E}">
        <p14:creationId xmlns:p14="http://schemas.microsoft.com/office/powerpoint/2010/main" val="12428675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405" y="726395"/>
            <a:ext cx="11858158" cy="4876120"/>
          </a:xfrm>
          <a:prstGeom prst="rect">
            <a:avLst/>
          </a:prstGeom>
        </p:spPr>
      </p:pic>
    </p:spTree>
    <p:extLst>
      <p:ext uri="{BB962C8B-B14F-4D97-AF65-F5344CB8AC3E}">
        <p14:creationId xmlns:p14="http://schemas.microsoft.com/office/powerpoint/2010/main" val="14104273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080" y="861785"/>
            <a:ext cx="11880598" cy="4842329"/>
          </a:xfrm>
          <a:prstGeom prst="rect">
            <a:avLst/>
          </a:prstGeom>
        </p:spPr>
      </p:pic>
    </p:spTree>
    <p:extLst>
      <p:ext uri="{BB962C8B-B14F-4D97-AF65-F5344CB8AC3E}">
        <p14:creationId xmlns:p14="http://schemas.microsoft.com/office/powerpoint/2010/main" val="217840006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018" y="973136"/>
            <a:ext cx="11977870" cy="4861606"/>
          </a:xfrm>
          <a:prstGeom prst="rect">
            <a:avLst/>
          </a:prstGeom>
        </p:spPr>
      </p:pic>
    </p:spTree>
    <p:extLst>
      <p:ext uri="{BB962C8B-B14F-4D97-AF65-F5344CB8AC3E}">
        <p14:creationId xmlns:p14="http://schemas.microsoft.com/office/powerpoint/2010/main" val="21991492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81943" y="175079"/>
            <a:ext cx="7126515" cy="6523599"/>
          </a:xfrm>
          <a:prstGeom prst="rect">
            <a:avLst/>
          </a:prstGeom>
        </p:spPr>
      </p:pic>
    </p:spTree>
    <p:extLst>
      <p:ext uri="{BB962C8B-B14F-4D97-AF65-F5344CB8AC3E}">
        <p14:creationId xmlns:p14="http://schemas.microsoft.com/office/powerpoint/2010/main" val="9571688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41" y="823005"/>
            <a:ext cx="12046375" cy="4895624"/>
          </a:xfrm>
          <a:prstGeom prst="rect">
            <a:avLst/>
          </a:prstGeom>
        </p:spPr>
      </p:pic>
    </p:spTree>
    <p:extLst>
      <p:ext uri="{BB962C8B-B14F-4D97-AF65-F5344CB8AC3E}">
        <p14:creationId xmlns:p14="http://schemas.microsoft.com/office/powerpoint/2010/main" val="20433403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967" y="972003"/>
            <a:ext cx="5979161" cy="4720390"/>
          </a:xfrm>
          <a:prstGeom prst="rect">
            <a:avLst/>
          </a:prstGeom>
        </p:spPr>
      </p:pic>
      <p:pic>
        <p:nvPicPr>
          <p:cNvPr id="3" name="Picture 2"/>
          <p:cNvPicPr>
            <a:picLocks noChangeAspect="1"/>
          </p:cNvPicPr>
          <p:nvPr/>
        </p:nvPicPr>
        <p:blipFill>
          <a:blip r:embed="rId3"/>
          <a:stretch>
            <a:fillRect/>
          </a:stretch>
        </p:blipFill>
        <p:spPr>
          <a:xfrm>
            <a:off x="6328228" y="972003"/>
            <a:ext cx="5588000" cy="4720390"/>
          </a:xfrm>
          <a:prstGeom prst="rect">
            <a:avLst/>
          </a:prstGeom>
        </p:spPr>
      </p:pic>
    </p:spTree>
    <p:extLst>
      <p:ext uri="{BB962C8B-B14F-4D97-AF65-F5344CB8AC3E}">
        <p14:creationId xmlns:p14="http://schemas.microsoft.com/office/powerpoint/2010/main" val="9408225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136" y="793523"/>
            <a:ext cx="11716731" cy="4678363"/>
          </a:xfrm>
          <a:prstGeom prst="rect">
            <a:avLst/>
          </a:prstGeom>
        </p:spPr>
      </p:pic>
    </p:spTree>
    <p:extLst>
      <p:ext uri="{BB962C8B-B14F-4D97-AF65-F5344CB8AC3E}">
        <p14:creationId xmlns:p14="http://schemas.microsoft.com/office/powerpoint/2010/main" val="25221685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2888" y="503350"/>
            <a:ext cx="11434115" cy="5833056"/>
          </a:xfrm>
          <a:prstGeom prst="rect">
            <a:avLst/>
          </a:prstGeom>
        </p:spPr>
      </p:pic>
    </p:spTree>
    <p:extLst>
      <p:ext uri="{BB962C8B-B14F-4D97-AF65-F5344CB8AC3E}">
        <p14:creationId xmlns:p14="http://schemas.microsoft.com/office/powerpoint/2010/main" val="37468745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978" y="478302"/>
            <a:ext cx="10213145" cy="4339650"/>
          </a:xfrm>
          <a:prstGeom prst="rect">
            <a:avLst/>
          </a:prstGeom>
          <a:noFill/>
        </p:spPr>
        <p:txBody>
          <a:bodyPr wrap="square" rtlCol="0">
            <a:spAutoFit/>
          </a:bodyPr>
          <a:lstStyle/>
          <a:p>
            <a:pPr algn="just">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Not all datasets are in the form of a data matrix. </a:t>
            </a:r>
          </a:p>
          <a:p>
            <a:pPr algn="just">
              <a:lnSpc>
                <a:spcPct val="150000"/>
              </a:lnSpc>
            </a:pPr>
            <a:r>
              <a:rPr lang="en-US" sz="2000" b="1" dirty="0">
                <a:solidFill>
                  <a:srgbClr val="FFFF00"/>
                </a:solidFill>
                <a:latin typeface="Verdana" panose="020B0604030504040204" pitchFamily="34" charset="0"/>
                <a:ea typeface="Verdana" panose="020B0604030504040204" pitchFamily="34" charset="0"/>
                <a:cs typeface="Verdana" panose="020B0604030504040204" pitchFamily="34" charset="0"/>
              </a:rPr>
              <a:t>Example:</a:t>
            </a:r>
            <a:r>
              <a:rPr lang="en-US" dirty="0">
                <a:latin typeface="Verdana" panose="020B0604030504040204" pitchFamily="34" charset="0"/>
                <a:ea typeface="Verdana" panose="020B0604030504040204" pitchFamily="34" charset="0"/>
                <a:cs typeface="Verdana" panose="020B0604030504040204" pitchFamily="34" charset="0"/>
              </a:rPr>
              <a:t> More complex datasets can be in the form of sequences (e.g., DNA and protein sequences), text, time-series, images, audio, video, and so on, which may need special techniques for analysis. </a:t>
            </a:r>
          </a:p>
          <a:p>
            <a:pPr algn="just">
              <a:lnSpc>
                <a:spcPct val="150000"/>
              </a:lnSpc>
            </a:pPr>
            <a:endParaRPr lang="en-US"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However, in many cases even if the raw data is not a data matrix it can usually be transformed into that form via feature extraction. </a:t>
            </a:r>
          </a:p>
          <a:p>
            <a:pPr algn="just">
              <a:lnSpc>
                <a:spcPct val="150000"/>
              </a:lnSpc>
            </a:pPr>
            <a:r>
              <a:rPr lang="en-US" sz="2000" b="1" dirty="0">
                <a:solidFill>
                  <a:srgbClr val="FFFF00"/>
                </a:solidFill>
                <a:latin typeface="Verdana" panose="020B0604030504040204" pitchFamily="34" charset="0"/>
                <a:ea typeface="Verdana" panose="020B0604030504040204" pitchFamily="34" charset="0"/>
                <a:cs typeface="Verdana" panose="020B0604030504040204" pitchFamily="34" charset="0"/>
              </a:rPr>
              <a:t>Example:</a:t>
            </a:r>
            <a:r>
              <a:rPr lang="en-US" dirty="0">
                <a:latin typeface="Verdana" panose="020B0604030504040204" pitchFamily="34" charset="0"/>
                <a:ea typeface="Verdana" panose="020B0604030504040204" pitchFamily="34" charset="0"/>
                <a:cs typeface="Verdana" panose="020B0604030504040204" pitchFamily="34" charset="0"/>
              </a:rPr>
              <a:t>  Given a database of images, we can create a data matrix in which rows represent images and columns correspond to image features such as color, texture, and so on.</a:t>
            </a:r>
          </a:p>
        </p:txBody>
      </p:sp>
    </p:spTree>
    <p:extLst>
      <p:ext uri="{BB962C8B-B14F-4D97-AF65-F5344CB8AC3E}">
        <p14:creationId xmlns:p14="http://schemas.microsoft.com/office/powerpoint/2010/main" val="18336575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7440" y="538497"/>
            <a:ext cx="11304948" cy="5913817"/>
          </a:xfrm>
          <a:prstGeom prst="rect">
            <a:avLst/>
          </a:prstGeom>
        </p:spPr>
      </p:pic>
    </p:spTree>
    <p:extLst>
      <p:ext uri="{BB962C8B-B14F-4D97-AF65-F5344CB8AC3E}">
        <p14:creationId xmlns:p14="http://schemas.microsoft.com/office/powerpoint/2010/main" val="13857888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4328" y="306879"/>
            <a:ext cx="9506957" cy="6234795"/>
          </a:xfrm>
          <a:prstGeom prst="rect">
            <a:avLst/>
          </a:prstGeom>
        </p:spPr>
      </p:pic>
    </p:spTree>
    <p:extLst>
      <p:ext uri="{BB962C8B-B14F-4D97-AF65-F5344CB8AC3E}">
        <p14:creationId xmlns:p14="http://schemas.microsoft.com/office/powerpoint/2010/main" val="2599395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0357" y="345918"/>
            <a:ext cx="6994100" cy="6022110"/>
          </a:xfrm>
          <a:prstGeom prst="rect">
            <a:avLst/>
          </a:prstGeom>
        </p:spPr>
      </p:pic>
    </p:spTree>
    <p:extLst>
      <p:ext uri="{BB962C8B-B14F-4D97-AF65-F5344CB8AC3E}">
        <p14:creationId xmlns:p14="http://schemas.microsoft.com/office/powerpoint/2010/main" val="1253057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2069" y="296226"/>
            <a:ext cx="9278759" cy="6561774"/>
          </a:xfrm>
          <a:prstGeom prst="rect">
            <a:avLst/>
          </a:prstGeom>
        </p:spPr>
      </p:pic>
    </p:spTree>
    <p:extLst>
      <p:ext uri="{BB962C8B-B14F-4D97-AF65-F5344CB8AC3E}">
        <p14:creationId xmlns:p14="http://schemas.microsoft.com/office/powerpoint/2010/main" val="26645546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2434" y="143478"/>
            <a:ext cx="9131121" cy="6507815"/>
          </a:xfrm>
          <a:prstGeom prst="rect">
            <a:avLst/>
          </a:prstGeom>
        </p:spPr>
      </p:pic>
    </p:spTree>
    <p:extLst>
      <p:ext uri="{BB962C8B-B14F-4D97-AF65-F5344CB8AC3E}">
        <p14:creationId xmlns:p14="http://schemas.microsoft.com/office/powerpoint/2010/main" val="367288774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20" t="3044" r="5627" b="1104"/>
          <a:stretch/>
        </p:blipFill>
        <p:spPr>
          <a:xfrm>
            <a:off x="2743200" y="257578"/>
            <a:ext cx="7778840" cy="6259132"/>
          </a:xfrm>
          <a:prstGeom prst="rect">
            <a:avLst/>
          </a:prstGeom>
        </p:spPr>
      </p:pic>
    </p:spTree>
    <p:extLst>
      <p:ext uri="{BB962C8B-B14F-4D97-AF65-F5344CB8AC3E}">
        <p14:creationId xmlns:p14="http://schemas.microsoft.com/office/powerpoint/2010/main" val="4833708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864" y="364230"/>
            <a:ext cx="10895604" cy="910778"/>
          </a:xfrm>
          <a:prstGeom prst="rect">
            <a:avLst/>
          </a:prstGeom>
        </p:spPr>
      </p:pic>
      <p:pic>
        <p:nvPicPr>
          <p:cNvPr id="3" name="Picture 2"/>
          <p:cNvPicPr>
            <a:picLocks noChangeAspect="1"/>
          </p:cNvPicPr>
          <p:nvPr/>
        </p:nvPicPr>
        <p:blipFill>
          <a:blip r:embed="rId3"/>
          <a:stretch>
            <a:fillRect/>
          </a:stretch>
        </p:blipFill>
        <p:spPr>
          <a:xfrm>
            <a:off x="605025" y="1692699"/>
            <a:ext cx="11220610" cy="4373250"/>
          </a:xfrm>
          <a:prstGeom prst="rect">
            <a:avLst/>
          </a:prstGeom>
        </p:spPr>
      </p:pic>
    </p:spTree>
    <p:extLst>
      <p:ext uri="{BB962C8B-B14F-4D97-AF65-F5344CB8AC3E}">
        <p14:creationId xmlns:p14="http://schemas.microsoft.com/office/powerpoint/2010/main" val="40472049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1414" y="434796"/>
            <a:ext cx="10098964" cy="5618274"/>
          </a:xfrm>
          <a:prstGeom prst="rect">
            <a:avLst/>
          </a:prstGeom>
        </p:spPr>
      </p:pic>
    </p:spTree>
    <p:extLst>
      <p:ext uri="{BB962C8B-B14F-4D97-AF65-F5344CB8AC3E}">
        <p14:creationId xmlns:p14="http://schemas.microsoft.com/office/powerpoint/2010/main" val="27283397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8522" y="287695"/>
            <a:ext cx="9966706" cy="6048908"/>
          </a:xfrm>
          <a:prstGeom prst="rect">
            <a:avLst/>
          </a:prstGeom>
        </p:spPr>
      </p:pic>
    </p:spTree>
    <p:extLst>
      <p:ext uri="{BB962C8B-B14F-4D97-AF65-F5344CB8AC3E}">
        <p14:creationId xmlns:p14="http://schemas.microsoft.com/office/powerpoint/2010/main" val="108259247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2327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F7A14CA634AE469B96691D94FD32F7" ma:contentTypeVersion="4" ma:contentTypeDescription="Create a new document." ma:contentTypeScope="" ma:versionID="869a0138e39bf107821b75f7c62676e7">
  <xsd:schema xmlns:xsd="http://www.w3.org/2001/XMLSchema" xmlns:xs="http://www.w3.org/2001/XMLSchema" xmlns:p="http://schemas.microsoft.com/office/2006/metadata/properties" xmlns:ns2="cec7fef7-e975-4ca8-918d-7eb5d545cf95" xmlns:ns3="6555ff34-ecb9-4dd7-8026-f8d44bab36a6" targetNamespace="http://schemas.microsoft.com/office/2006/metadata/properties" ma:root="true" ma:fieldsID="3dc7831d6995a6353e09a3946566aa59" ns2:_="" ns3:_="">
    <xsd:import namespace="cec7fef7-e975-4ca8-918d-7eb5d545cf95"/>
    <xsd:import namespace="6555ff34-ecb9-4dd7-8026-f8d44bab36a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c7fef7-e975-4ca8-918d-7eb5d545cf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55ff34-ecb9-4dd7-8026-f8d44bab36a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030238-941F-4430-B2EF-71B3BD60C9DF}"/>
</file>

<file path=customXml/itemProps2.xml><?xml version="1.0" encoding="utf-8"?>
<ds:datastoreItem xmlns:ds="http://schemas.openxmlformats.org/officeDocument/2006/customXml" ds:itemID="{5A7BBB2B-3F73-435E-A088-CA28CD801293}"/>
</file>

<file path=customXml/itemProps3.xml><?xml version="1.0" encoding="utf-8"?>
<ds:datastoreItem xmlns:ds="http://schemas.openxmlformats.org/officeDocument/2006/customXml" ds:itemID="{6ACDC78F-E192-4A6D-BF69-339F1A48D026}"/>
</file>

<file path=docProps/app.xml><?xml version="1.0" encoding="utf-8"?>
<Properties xmlns="http://schemas.openxmlformats.org/officeDocument/2006/extended-properties" xmlns:vt="http://schemas.openxmlformats.org/officeDocument/2006/docPropsVTypes">
  <TotalTime>348</TotalTime>
  <Words>528</Words>
  <Application>Microsoft Office PowerPoint</Application>
  <PresentationFormat>Widescreen</PresentationFormat>
  <Paragraphs>97</Paragraphs>
  <Slides>101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101</vt:i4>
      </vt:variant>
    </vt:vector>
  </HeadingPairs>
  <TitlesOfParts>
    <vt:vector size="107" baseType="lpstr">
      <vt:lpstr>Arial</vt:lpstr>
      <vt:lpstr>Calibri</vt:lpstr>
      <vt:lpstr>Calibri 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119</cp:revision>
  <dcterms:created xsi:type="dcterms:W3CDTF">2017-02-14T16:02:20Z</dcterms:created>
  <dcterms:modified xsi:type="dcterms:W3CDTF">2020-02-10T10:12:26Z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0x01010027F7A14CA634AE469B96691D94FD32F7</vt:lpwstr>
  </property>
</Properties>
</file>